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3E24B-011F-4166-8DDA-8BEFC279F78D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9029A-2FA0-4B9F-9406-415FDF0114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0D5E5-64E1-4647-9A85-42B9D0B41AD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05EDC-3114-4FBC-9228-604CF4CB1E3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CCC2-B600-4129-9E99-70FB6A5BB2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609600"/>
            <a:ext cx="76962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latin typeface="Verdana" pitchFamily="34" charset="0"/>
              </a:rPr>
              <a:t>Phylum </a:t>
            </a:r>
          </a:p>
          <a:p>
            <a:pPr>
              <a:defRPr/>
            </a:pPr>
            <a:r>
              <a:rPr lang="en-US" sz="6000" b="1" dirty="0" err="1">
                <a:solidFill>
                  <a:schemeClr val="accent2"/>
                </a:solidFill>
                <a:latin typeface="Verdana" pitchFamily="34" charset="0"/>
              </a:rPr>
              <a:t>Arthropoda</a:t>
            </a:r>
            <a:endParaRPr lang="en-US" sz="6000" b="1" dirty="0">
              <a:latin typeface="Verdana" pitchFamily="34" charset="0"/>
            </a:endParaRPr>
          </a:p>
          <a:p>
            <a:pPr>
              <a:defRPr/>
            </a:pPr>
            <a:endParaRPr lang="en-US" sz="4000" dirty="0">
              <a:latin typeface="Verdana" pitchFamily="34" charset="0"/>
            </a:endParaRPr>
          </a:p>
          <a:p>
            <a:pPr>
              <a:defRPr/>
            </a:pPr>
            <a:r>
              <a:rPr lang="en-US" sz="4000" dirty="0">
                <a:latin typeface="Verdana" pitchFamily="34" charset="0"/>
              </a:rPr>
              <a:t>5 SUBPHYLA:</a:t>
            </a:r>
          </a:p>
          <a:p>
            <a:pPr>
              <a:defRPr/>
            </a:pPr>
            <a:endParaRPr lang="en-US" sz="1200" dirty="0"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hyl</a:t>
            </a:r>
            <a:r>
              <a:rPr lang="en-US" sz="3600" b="1" dirty="0">
                <a:solidFill>
                  <a:srgbClr val="FF33CC"/>
                </a:solidFill>
                <a:latin typeface="Verdana" pitchFamily="34" charset="0"/>
              </a:rPr>
              <a:t>Trilobitmorpha</a:t>
            </a: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hyl</a:t>
            </a:r>
            <a:r>
              <a:rPr lang="en-US" sz="3600" b="1" dirty="0">
                <a:solidFill>
                  <a:srgbClr val="0000FF"/>
                </a:solidFill>
                <a:latin typeface="Verdana" pitchFamily="34" charset="0"/>
              </a:rPr>
              <a:t>Crustacea</a:t>
            </a: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hyl</a:t>
            </a:r>
            <a:r>
              <a:rPr lang="en-US" sz="3600" b="1" dirty="0">
                <a:solidFill>
                  <a:srgbClr val="FF6600"/>
                </a:solidFill>
                <a:latin typeface="Verdana" pitchFamily="34" charset="0"/>
              </a:rPr>
              <a:t>Chelicerata</a:t>
            </a: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4   </a:t>
            </a:r>
            <a:r>
              <a:rPr lang="en-US" sz="2800" dirty="0">
                <a:latin typeface="Verdana" pitchFamily="34" charset="0"/>
              </a:rPr>
              <a:t>  </a:t>
            </a:r>
            <a:r>
              <a:rPr lang="en-US" sz="3600" b="1" dirty="0">
                <a:solidFill>
                  <a:srgbClr val="92D050"/>
                </a:solidFill>
                <a:latin typeface="Verdana" pitchFamily="34" charset="0"/>
              </a:rPr>
              <a:t>Myriapoda</a:t>
            </a:r>
            <a:r>
              <a:rPr lang="en-US" sz="3600" b="1" dirty="0">
                <a:latin typeface="Verdana" pitchFamily="34" charset="0"/>
              </a:rPr>
              <a:t> </a:t>
            </a:r>
            <a:r>
              <a:rPr lang="en-US" sz="1400" b="1" dirty="0">
                <a:latin typeface="Verdana" pitchFamily="34" charset="0"/>
              </a:rPr>
              <a:t>(</a:t>
            </a:r>
            <a:r>
              <a:rPr lang="en-US" sz="1400" b="1" dirty="0" err="1">
                <a:latin typeface="Verdana" pitchFamily="34" charset="0"/>
              </a:rPr>
              <a:t>Diplopoda</a:t>
            </a:r>
            <a:r>
              <a:rPr lang="en-US" sz="1400" b="1" dirty="0">
                <a:latin typeface="Verdana" pitchFamily="34" charset="0"/>
              </a:rPr>
              <a:t> &amp; </a:t>
            </a:r>
            <a:r>
              <a:rPr lang="en-US" sz="1400" b="1" dirty="0" err="1">
                <a:latin typeface="Verdana" pitchFamily="34" charset="0"/>
              </a:rPr>
              <a:t>Chilopoda</a:t>
            </a:r>
            <a:r>
              <a:rPr lang="en-US" sz="1400" b="1" dirty="0">
                <a:latin typeface="Verdana" pitchFamily="34" charset="0"/>
              </a:rPr>
              <a:t>)</a:t>
            </a:r>
            <a:endParaRPr lang="en-US" sz="1400" b="1" dirty="0">
              <a:solidFill>
                <a:srgbClr val="FF66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5   </a:t>
            </a:r>
            <a:r>
              <a:rPr lang="en-US" sz="2800" dirty="0">
                <a:latin typeface="Verdana" pitchFamily="34" charset="0"/>
              </a:rPr>
              <a:t> 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Hexapoda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 </a:t>
            </a:r>
            <a:r>
              <a:rPr lang="en-US" sz="1400" b="1" dirty="0">
                <a:latin typeface="Verdana" pitchFamily="34" charset="0"/>
              </a:rPr>
              <a:t>(</a:t>
            </a:r>
            <a:r>
              <a:rPr lang="en-US" sz="1400" b="1" dirty="0" err="1">
                <a:latin typeface="Verdana" pitchFamily="34" charset="0"/>
              </a:rPr>
              <a:t>Insecta</a:t>
            </a:r>
            <a:r>
              <a:rPr lang="en-US" sz="1400" b="1" dirty="0">
                <a:latin typeface="Verdana" pitchFamily="34" charset="0"/>
              </a:rPr>
              <a:t>)</a:t>
            </a:r>
          </a:p>
          <a:p>
            <a:pPr>
              <a:defRPr/>
            </a:pPr>
            <a:r>
              <a:rPr lang="en-US" sz="3600" b="1" dirty="0">
                <a:solidFill>
                  <a:srgbClr val="92D050"/>
                </a:solidFill>
                <a:latin typeface="Verdana" pitchFamily="34" charset="0"/>
              </a:rPr>
              <a:t>		</a:t>
            </a:r>
          </a:p>
          <a:p>
            <a:pPr>
              <a:defRPr/>
            </a:pPr>
            <a:endParaRPr lang="en-US" sz="3600" b="1" dirty="0">
              <a:solidFill>
                <a:srgbClr val="92D050"/>
              </a:solidFill>
              <a:latin typeface="Verdana" pitchFamily="34" charset="0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6491288" y="1243013"/>
            <a:ext cx="1274762" cy="1073150"/>
          </a:xfrm>
          <a:custGeom>
            <a:avLst/>
            <a:gdLst>
              <a:gd name="T0" fmla="*/ 0 w 803"/>
              <a:gd name="T1" fmla="*/ 2147483647 h 676"/>
              <a:gd name="T2" fmla="*/ 2147483647 w 803"/>
              <a:gd name="T3" fmla="*/ 2147483647 h 676"/>
              <a:gd name="T4" fmla="*/ 2147483647 w 803"/>
              <a:gd name="T5" fmla="*/ 2147483647 h 676"/>
              <a:gd name="T6" fmla="*/ 2147483647 w 803"/>
              <a:gd name="T7" fmla="*/ 2147483647 h 676"/>
              <a:gd name="T8" fmla="*/ 2147483647 w 803"/>
              <a:gd name="T9" fmla="*/ 2147483647 h 676"/>
              <a:gd name="T10" fmla="*/ 2147483647 w 803"/>
              <a:gd name="T11" fmla="*/ 2147483647 h 676"/>
              <a:gd name="T12" fmla="*/ 2147483647 w 803"/>
              <a:gd name="T13" fmla="*/ 2147483647 h 676"/>
              <a:gd name="T14" fmla="*/ 2147483647 w 803"/>
              <a:gd name="T15" fmla="*/ 2147483647 h 676"/>
              <a:gd name="T16" fmla="*/ 2147483647 w 803"/>
              <a:gd name="T17" fmla="*/ 2147483647 h 676"/>
              <a:gd name="T18" fmla="*/ 2147483647 w 803"/>
              <a:gd name="T19" fmla="*/ 2147483647 h 676"/>
              <a:gd name="T20" fmla="*/ 2147483647 w 803"/>
              <a:gd name="T21" fmla="*/ 2147483647 h 676"/>
              <a:gd name="T22" fmla="*/ 2147483647 w 803"/>
              <a:gd name="T23" fmla="*/ 2147483647 h 676"/>
              <a:gd name="T24" fmla="*/ 2147483647 w 803"/>
              <a:gd name="T25" fmla="*/ 2147483647 h 676"/>
              <a:gd name="T26" fmla="*/ 2147483647 w 803"/>
              <a:gd name="T27" fmla="*/ 2147483647 h 676"/>
              <a:gd name="T28" fmla="*/ 2147483647 w 803"/>
              <a:gd name="T29" fmla="*/ 2147483647 h 676"/>
              <a:gd name="T30" fmla="*/ 2147483647 w 803"/>
              <a:gd name="T31" fmla="*/ 2147483647 h 676"/>
              <a:gd name="T32" fmla="*/ 2147483647 w 803"/>
              <a:gd name="T33" fmla="*/ 2147483647 h 676"/>
              <a:gd name="T34" fmla="*/ 2147483647 w 803"/>
              <a:gd name="T35" fmla="*/ 2147483647 h 676"/>
              <a:gd name="T36" fmla="*/ 2147483647 w 803"/>
              <a:gd name="T37" fmla="*/ 2147483647 h 676"/>
              <a:gd name="T38" fmla="*/ 2147483647 w 803"/>
              <a:gd name="T39" fmla="*/ 2147483647 h 676"/>
              <a:gd name="T40" fmla="*/ 2147483647 w 803"/>
              <a:gd name="T41" fmla="*/ 2147483647 h 676"/>
              <a:gd name="T42" fmla="*/ 2147483647 w 803"/>
              <a:gd name="T43" fmla="*/ 2147483647 h 676"/>
              <a:gd name="T44" fmla="*/ 2147483647 w 803"/>
              <a:gd name="T45" fmla="*/ 2147483647 h 676"/>
              <a:gd name="T46" fmla="*/ 2147483647 w 803"/>
              <a:gd name="T47" fmla="*/ 2147483647 h 676"/>
              <a:gd name="T48" fmla="*/ 2147483647 w 803"/>
              <a:gd name="T49" fmla="*/ 2147483647 h 676"/>
              <a:gd name="T50" fmla="*/ 2147483647 w 803"/>
              <a:gd name="T51" fmla="*/ 2147483647 h 676"/>
              <a:gd name="T52" fmla="*/ 2147483647 w 803"/>
              <a:gd name="T53" fmla="*/ 2147483647 h 676"/>
              <a:gd name="T54" fmla="*/ 0 w 803"/>
              <a:gd name="T55" fmla="*/ 2147483647 h 676"/>
              <a:gd name="T56" fmla="*/ 2147483647 w 803"/>
              <a:gd name="T57" fmla="*/ 2147483647 h 676"/>
              <a:gd name="T58" fmla="*/ 2147483647 w 803"/>
              <a:gd name="T59" fmla="*/ 2147483647 h 67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3"/>
              <a:gd name="T91" fmla="*/ 0 h 676"/>
              <a:gd name="T92" fmla="*/ 803 w 803"/>
              <a:gd name="T93" fmla="*/ 676 h 67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3" h="676">
                <a:moveTo>
                  <a:pt x="0" y="434"/>
                </a:moveTo>
                <a:cubicBezTo>
                  <a:pt x="18" y="380"/>
                  <a:pt x="14" y="313"/>
                  <a:pt x="57" y="272"/>
                </a:cubicBezTo>
                <a:cubicBezTo>
                  <a:pt x="71" y="229"/>
                  <a:pt x="97" y="189"/>
                  <a:pt x="130" y="158"/>
                </a:cubicBezTo>
                <a:cubicBezTo>
                  <a:pt x="151" y="95"/>
                  <a:pt x="240" y="48"/>
                  <a:pt x="300" y="28"/>
                </a:cubicBezTo>
                <a:cubicBezTo>
                  <a:pt x="308" y="25"/>
                  <a:pt x="316" y="23"/>
                  <a:pt x="324" y="20"/>
                </a:cubicBezTo>
                <a:cubicBezTo>
                  <a:pt x="332" y="17"/>
                  <a:pt x="341" y="15"/>
                  <a:pt x="349" y="12"/>
                </a:cubicBezTo>
                <a:cubicBezTo>
                  <a:pt x="357" y="9"/>
                  <a:pt x="373" y="4"/>
                  <a:pt x="373" y="4"/>
                </a:cubicBezTo>
                <a:cubicBezTo>
                  <a:pt x="633" y="15"/>
                  <a:pt x="504" y="0"/>
                  <a:pt x="641" y="44"/>
                </a:cubicBezTo>
                <a:cubicBezTo>
                  <a:pt x="662" y="66"/>
                  <a:pt x="683" y="71"/>
                  <a:pt x="706" y="93"/>
                </a:cubicBezTo>
                <a:cubicBezTo>
                  <a:pt x="714" y="119"/>
                  <a:pt x="746" y="166"/>
                  <a:pt x="746" y="166"/>
                </a:cubicBezTo>
                <a:cubicBezTo>
                  <a:pt x="755" y="193"/>
                  <a:pt x="770" y="213"/>
                  <a:pt x="779" y="239"/>
                </a:cubicBezTo>
                <a:cubicBezTo>
                  <a:pt x="785" y="255"/>
                  <a:pt x="790" y="272"/>
                  <a:pt x="795" y="288"/>
                </a:cubicBezTo>
                <a:cubicBezTo>
                  <a:pt x="798" y="296"/>
                  <a:pt x="803" y="312"/>
                  <a:pt x="803" y="312"/>
                </a:cubicBezTo>
                <a:cubicBezTo>
                  <a:pt x="802" y="332"/>
                  <a:pt x="797" y="470"/>
                  <a:pt x="787" y="515"/>
                </a:cubicBezTo>
                <a:cubicBezTo>
                  <a:pt x="781" y="540"/>
                  <a:pt x="770" y="564"/>
                  <a:pt x="762" y="588"/>
                </a:cubicBezTo>
                <a:cubicBezTo>
                  <a:pt x="757" y="604"/>
                  <a:pt x="746" y="637"/>
                  <a:pt x="746" y="637"/>
                </a:cubicBezTo>
                <a:cubicBezTo>
                  <a:pt x="723" y="566"/>
                  <a:pt x="757" y="676"/>
                  <a:pt x="730" y="515"/>
                </a:cubicBezTo>
                <a:cubicBezTo>
                  <a:pt x="727" y="498"/>
                  <a:pt x="719" y="482"/>
                  <a:pt x="714" y="466"/>
                </a:cubicBezTo>
                <a:cubicBezTo>
                  <a:pt x="711" y="458"/>
                  <a:pt x="713" y="447"/>
                  <a:pt x="706" y="442"/>
                </a:cubicBezTo>
                <a:cubicBezTo>
                  <a:pt x="647" y="404"/>
                  <a:pt x="595" y="400"/>
                  <a:pt x="527" y="393"/>
                </a:cubicBezTo>
                <a:cubicBezTo>
                  <a:pt x="511" y="388"/>
                  <a:pt x="494" y="382"/>
                  <a:pt x="478" y="377"/>
                </a:cubicBezTo>
                <a:cubicBezTo>
                  <a:pt x="460" y="371"/>
                  <a:pt x="448" y="351"/>
                  <a:pt x="430" y="345"/>
                </a:cubicBezTo>
                <a:cubicBezTo>
                  <a:pt x="422" y="342"/>
                  <a:pt x="413" y="340"/>
                  <a:pt x="405" y="337"/>
                </a:cubicBezTo>
                <a:cubicBezTo>
                  <a:pt x="400" y="331"/>
                  <a:pt x="396" y="324"/>
                  <a:pt x="389" y="320"/>
                </a:cubicBezTo>
                <a:cubicBezTo>
                  <a:pt x="374" y="312"/>
                  <a:pt x="341" y="304"/>
                  <a:pt x="341" y="304"/>
                </a:cubicBezTo>
                <a:cubicBezTo>
                  <a:pt x="260" y="310"/>
                  <a:pt x="196" y="321"/>
                  <a:pt x="121" y="345"/>
                </a:cubicBezTo>
                <a:cubicBezTo>
                  <a:pt x="94" y="363"/>
                  <a:pt x="87" y="383"/>
                  <a:pt x="57" y="393"/>
                </a:cubicBezTo>
                <a:cubicBezTo>
                  <a:pt x="36" y="414"/>
                  <a:pt x="25" y="433"/>
                  <a:pt x="0" y="450"/>
                </a:cubicBezTo>
                <a:cubicBezTo>
                  <a:pt x="0" y="450"/>
                  <a:pt x="3" y="433"/>
                  <a:pt x="8" y="426"/>
                </a:cubicBezTo>
                <a:cubicBezTo>
                  <a:pt x="27" y="397"/>
                  <a:pt x="24" y="411"/>
                  <a:pt x="24" y="38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Freeform 4"/>
          <p:cNvSpPr>
            <a:spLocks/>
          </p:cNvSpPr>
          <p:nvPr/>
        </p:nvSpPr>
        <p:spPr bwMode="auto">
          <a:xfrm>
            <a:off x="6697663" y="1751013"/>
            <a:ext cx="642937" cy="1309687"/>
          </a:xfrm>
          <a:custGeom>
            <a:avLst/>
            <a:gdLst>
              <a:gd name="T0" fmla="*/ 2147483647 w 405"/>
              <a:gd name="T1" fmla="*/ 0 h 825"/>
              <a:gd name="T2" fmla="*/ 2147483647 w 405"/>
              <a:gd name="T3" fmla="*/ 2147483647 h 825"/>
              <a:gd name="T4" fmla="*/ 2147483647 w 405"/>
              <a:gd name="T5" fmla="*/ 2147483647 h 825"/>
              <a:gd name="T6" fmla="*/ 2147483647 w 405"/>
              <a:gd name="T7" fmla="*/ 2147483647 h 825"/>
              <a:gd name="T8" fmla="*/ 2147483647 w 405"/>
              <a:gd name="T9" fmla="*/ 2147483647 h 825"/>
              <a:gd name="T10" fmla="*/ 2147483647 w 405"/>
              <a:gd name="T11" fmla="*/ 2147483647 h 825"/>
              <a:gd name="T12" fmla="*/ 2147483647 w 405"/>
              <a:gd name="T13" fmla="*/ 2147483647 h 825"/>
              <a:gd name="T14" fmla="*/ 0 w 405"/>
              <a:gd name="T15" fmla="*/ 2147483647 h 825"/>
              <a:gd name="T16" fmla="*/ 2147483647 w 405"/>
              <a:gd name="T17" fmla="*/ 2147483647 h 825"/>
              <a:gd name="T18" fmla="*/ 2147483647 w 405"/>
              <a:gd name="T19" fmla="*/ 2147483647 h 825"/>
              <a:gd name="T20" fmla="*/ 2147483647 w 405"/>
              <a:gd name="T21" fmla="*/ 2147483647 h 825"/>
              <a:gd name="T22" fmla="*/ 2147483647 w 405"/>
              <a:gd name="T23" fmla="*/ 2147483647 h 825"/>
              <a:gd name="T24" fmla="*/ 2147483647 w 405"/>
              <a:gd name="T25" fmla="*/ 2147483647 h 825"/>
              <a:gd name="T26" fmla="*/ 2147483647 w 405"/>
              <a:gd name="T27" fmla="*/ 2147483647 h 825"/>
              <a:gd name="T28" fmla="*/ 2147483647 w 405"/>
              <a:gd name="T29" fmla="*/ 2147483647 h 825"/>
              <a:gd name="T30" fmla="*/ 2147483647 w 405"/>
              <a:gd name="T31" fmla="*/ 2147483647 h 825"/>
              <a:gd name="T32" fmla="*/ 2147483647 w 405"/>
              <a:gd name="T33" fmla="*/ 2147483647 h 825"/>
              <a:gd name="T34" fmla="*/ 2147483647 w 405"/>
              <a:gd name="T35" fmla="*/ 2147483647 h 82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05"/>
              <a:gd name="T55" fmla="*/ 0 h 825"/>
              <a:gd name="T56" fmla="*/ 405 w 405"/>
              <a:gd name="T57" fmla="*/ 825 h 82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05" h="825">
                <a:moveTo>
                  <a:pt x="202" y="0"/>
                </a:moveTo>
                <a:cubicBezTo>
                  <a:pt x="191" y="44"/>
                  <a:pt x="173" y="86"/>
                  <a:pt x="162" y="130"/>
                </a:cubicBezTo>
                <a:cubicBezTo>
                  <a:pt x="148" y="190"/>
                  <a:pt x="130" y="257"/>
                  <a:pt x="97" y="309"/>
                </a:cubicBezTo>
                <a:cubicBezTo>
                  <a:pt x="77" y="391"/>
                  <a:pt x="104" y="297"/>
                  <a:pt x="73" y="365"/>
                </a:cubicBezTo>
                <a:cubicBezTo>
                  <a:pt x="55" y="404"/>
                  <a:pt x="50" y="446"/>
                  <a:pt x="40" y="487"/>
                </a:cubicBezTo>
                <a:cubicBezTo>
                  <a:pt x="39" y="501"/>
                  <a:pt x="29" y="669"/>
                  <a:pt x="24" y="698"/>
                </a:cubicBezTo>
                <a:cubicBezTo>
                  <a:pt x="21" y="715"/>
                  <a:pt x="13" y="731"/>
                  <a:pt x="8" y="747"/>
                </a:cubicBezTo>
                <a:cubicBezTo>
                  <a:pt x="5" y="755"/>
                  <a:pt x="0" y="771"/>
                  <a:pt x="0" y="771"/>
                </a:cubicBezTo>
                <a:cubicBezTo>
                  <a:pt x="3" y="779"/>
                  <a:pt x="2" y="789"/>
                  <a:pt x="8" y="795"/>
                </a:cubicBezTo>
                <a:cubicBezTo>
                  <a:pt x="38" y="825"/>
                  <a:pt x="76" y="767"/>
                  <a:pt x="89" y="747"/>
                </a:cubicBezTo>
                <a:cubicBezTo>
                  <a:pt x="101" y="710"/>
                  <a:pt x="104" y="684"/>
                  <a:pt x="129" y="657"/>
                </a:cubicBezTo>
                <a:cubicBezTo>
                  <a:pt x="147" y="609"/>
                  <a:pt x="125" y="654"/>
                  <a:pt x="162" y="617"/>
                </a:cubicBezTo>
                <a:cubicBezTo>
                  <a:pt x="180" y="599"/>
                  <a:pt x="192" y="578"/>
                  <a:pt x="211" y="560"/>
                </a:cubicBezTo>
                <a:cubicBezTo>
                  <a:pt x="220" y="534"/>
                  <a:pt x="242" y="513"/>
                  <a:pt x="251" y="487"/>
                </a:cubicBezTo>
                <a:cubicBezTo>
                  <a:pt x="270" y="430"/>
                  <a:pt x="289" y="374"/>
                  <a:pt x="308" y="317"/>
                </a:cubicBezTo>
                <a:cubicBezTo>
                  <a:pt x="325" y="265"/>
                  <a:pt x="335" y="194"/>
                  <a:pt x="373" y="154"/>
                </a:cubicBezTo>
                <a:cubicBezTo>
                  <a:pt x="378" y="138"/>
                  <a:pt x="384" y="122"/>
                  <a:pt x="389" y="106"/>
                </a:cubicBezTo>
                <a:cubicBezTo>
                  <a:pt x="392" y="97"/>
                  <a:pt x="405" y="81"/>
                  <a:pt x="405" y="8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6210300" y="1889125"/>
            <a:ext cx="1465263" cy="1354138"/>
          </a:xfrm>
          <a:custGeom>
            <a:avLst/>
            <a:gdLst>
              <a:gd name="T0" fmla="*/ 2147483647 w 923"/>
              <a:gd name="T1" fmla="*/ 2147483647 h 853"/>
              <a:gd name="T2" fmla="*/ 2147483647 w 923"/>
              <a:gd name="T3" fmla="*/ 2147483647 h 853"/>
              <a:gd name="T4" fmla="*/ 2147483647 w 923"/>
              <a:gd name="T5" fmla="*/ 2147483647 h 853"/>
              <a:gd name="T6" fmla="*/ 2147483647 w 923"/>
              <a:gd name="T7" fmla="*/ 2147483647 h 853"/>
              <a:gd name="T8" fmla="*/ 2147483647 w 923"/>
              <a:gd name="T9" fmla="*/ 2147483647 h 853"/>
              <a:gd name="T10" fmla="*/ 2147483647 w 923"/>
              <a:gd name="T11" fmla="*/ 2147483647 h 853"/>
              <a:gd name="T12" fmla="*/ 2147483647 w 923"/>
              <a:gd name="T13" fmla="*/ 2147483647 h 853"/>
              <a:gd name="T14" fmla="*/ 2147483647 w 923"/>
              <a:gd name="T15" fmla="*/ 2147483647 h 853"/>
              <a:gd name="T16" fmla="*/ 2147483647 w 923"/>
              <a:gd name="T17" fmla="*/ 2147483647 h 853"/>
              <a:gd name="T18" fmla="*/ 2147483647 w 923"/>
              <a:gd name="T19" fmla="*/ 2147483647 h 853"/>
              <a:gd name="T20" fmla="*/ 2147483647 w 923"/>
              <a:gd name="T21" fmla="*/ 2147483647 h 853"/>
              <a:gd name="T22" fmla="*/ 2147483647 w 923"/>
              <a:gd name="T23" fmla="*/ 2147483647 h 853"/>
              <a:gd name="T24" fmla="*/ 2147483647 w 923"/>
              <a:gd name="T25" fmla="*/ 2147483647 h 853"/>
              <a:gd name="T26" fmla="*/ 2147483647 w 923"/>
              <a:gd name="T27" fmla="*/ 2147483647 h 853"/>
              <a:gd name="T28" fmla="*/ 2147483647 w 923"/>
              <a:gd name="T29" fmla="*/ 2147483647 h 853"/>
              <a:gd name="T30" fmla="*/ 2147483647 w 923"/>
              <a:gd name="T31" fmla="*/ 2147483647 h 853"/>
              <a:gd name="T32" fmla="*/ 2147483647 w 923"/>
              <a:gd name="T33" fmla="*/ 2147483647 h 853"/>
              <a:gd name="T34" fmla="*/ 2147483647 w 923"/>
              <a:gd name="T35" fmla="*/ 2147483647 h 853"/>
              <a:gd name="T36" fmla="*/ 2147483647 w 923"/>
              <a:gd name="T37" fmla="*/ 2147483647 h 853"/>
              <a:gd name="T38" fmla="*/ 2147483647 w 923"/>
              <a:gd name="T39" fmla="*/ 2147483647 h 853"/>
              <a:gd name="T40" fmla="*/ 2147483647 w 923"/>
              <a:gd name="T41" fmla="*/ 2147483647 h 853"/>
              <a:gd name="T42" fmla="*/ 2147483647 w 923"/>
              <a:gd name="T43" fmla="*/ 2147483647 h 853"/>
              <a:gd name="T44" fmla="*/ 2147483647 w 923"/>
              <a:gd name="T45" fmla="*/ 2147483647 h 853"/>
              <a:gd name="T46" fmla="*/ 2147483647 w 923"/>
              <a:gd name="T47" fmla="*/ 2147483647 h 853"/>
              <a:gd name="T48" fmla="*/ 2147483647 w 923"/>
              <a:gd name="T49" fmla="*/ 2147483647 h 853"/>
              <a:gd name="T50" fmla="*/ 2147483647 w 923"/>
              <a:gd name="T51" fmla="*/ 2147483647 h 853"/>
              <a:gd name="T52" fmla="*/ 2147483647 w 923"/>
              <a:gd name="T53" fmla="*/ 2147483647 h 853"/>
              <a:gd name="T54" fmla="*/ 2147483647 w 923"/>
              <a:gd name="T55" fmla="*/ 2147483647 h 853"/>
              <a:gd name="T56" fmla="*/ 2147483647 w 923"/>
              <a:gd name="T57" fmla="*/ 2147483647 h 853"/>
              <a:gd name="T58" fmla="*/ 2147483647 w 923"/>
              <a:gd name="T59" fmla="*/ 2147483647 h 853"/>
              <a:gd name="T60" fmla="*/ 2147483647 w 923"/>
              <a:gd name="T61" fmla="*/ 2147483647 h 853"/>
              <a:gd name="T62" fmla="*/ 2147483647 w 923"/>
              <a:gd name="T63" fmla="*/ 2147483647 h 853"/>
              <a:gd name="T64" fmla="*/ 2147483647 w 923"/>
              <a:gd name="T65" fmla="*/ 2147483647 h 853"/>
              <a:gd name="T66" fmla="*/ 2147483647 w 923"/>
              <a:gd name="T67" fmla="*/ 2147483647 h 853"/>
              <a:gd name="T68" fmla="*/ 2147483647 w 923"/>
              <a:gd name="T69" fmla="*/ 2147483647 h 853"/>
              <a:gd name="T70" fmla="*/ 2147483647 w 923"/>
              <a:gd name="T71" fmla="*/ 2147483647 h 853"/>
              <a:gd name="T72" fmla="*/ 2147483647 w 923"/>
              <a:gd name="T73" fmla="*/ 2147483647 h 853"/>
              <a:gd name="T74" fmla="*/ 2147483647 w 923"/>
              <a:gd name="T75" fmla="*/ 2147483647 h 853"/>
              <a:gd name="T76" fmla="*/ 2147483647 w 923"/>
              <a:gd name="T77" fmla="*/ 2147483647 h 853"/>
              <a:gd name="T78" fmla="*/ 2147483647 w 923"/>
              <a:gd name="T79" fmla="*/ 2147483647 h 853"/>
              <a:gd name="T80" fmla="*/ 2147483647 w 923"/>
              <a:gd name="T81" fmla="*/ 2147483647 h 853"/>
              <a:gd name="T82" fmla="*/ 2147483647 w 923"/>
              <a:gd name="T83" fmla="*/ 2147483647 h 853"/>
              <a:gd name="T84" fmla="*/ 2147483647 w 923"/>
              <a:gd name="T85" fmla="*/ 2147483647 h 853"/>
              <a:gd name="T86" fmla="*/ 2147483647 w 923"/>
              <a:gd name="T87" fmla="*/ 2147483647 h 85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23"/>
              <a:gd name="T133" fmla="*/ 0 h 853"/>
              <a:gd name="T134" fmla="*/ 923 w 923"/>
              <a:gd name="T135" fmla="*/ 853 h 85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23" h="853">
                <a:moveTo>
                  <a:pt x="225" y="19"/>
                </a:moveTo>
                <a:cubicBezTo>
                  <a:pt x="189" y="73"/>
                  <a:pt x="206" y="53"/>
                  <a:pt x="177" y="84"/>
                </a:cubicBezTo>
                <a:cubicBezTo>
                  <a:pt x="154" y="154"/>
                  <a:pt x="187" y="67"/>
                  <a:pt x="152" y="124"/>
                </a:cubicBezTo>
                <a:cubicBezTo>
                  <a:pt x="147" y="131"/>
                  <a:pt x="148" y="141"/>
                  <a:pt x="144" y="149"/>
                </a:cubicBezTo>
                <a:cubicBezTo>
                  <a:pt x="140" y="158"/>
                  <a:pt x="119" y="169"/>
                  <a:pt x="128" y="173"/>
                </a:cubicBezTo>
                <a:cubicBezTo>
                  <a:pt x="139" y="178"/>
                  <a:pt x="150" y="162"/>
                  <a:pt x="161" y="157"/>
                </a:cubicBezTo>
                <a:cubicBezTo>
                  <a:pt x="189" y="127"/>
                  <a:pt x="201" y="105"/>
                  <a:pt x="242" y="92"/>
                </a:cubicBezTo>
                <a:cubicBezTo>
                  <a:pt x="284" y="64"/>
                  <a:pt x="276" y="61"/>
                  <a:pt x="331" y="43"/>
                </a:cubicBezTo>
                <a:cubicBezTo>
                  <a:pt x="347" y="38"/>
                  <a:pt x="380" y="27"/>
                  <a:pt x="380" y="27"/>
                </a:cubicBezTo>
                <a:cubicBezTo>
                  <a:pt x="409" y="8"/>
                  <a:pt x="419" y="0"/>
                  <a:pt x="453" y="11"/>
                </a:cubicBezTo>
                <a:cubicBezTo>
                  <a:pt x="437" y="16"/>
                  <a:pt x="420" y="22"/>
                  <a:pt x="404" y="27"/>
                </a:cubicBezTo>
                <a:cubicBezTo>
                  <a:pt x="396" y="30"/>
                  <a:pt x="380" y="35"/>
                  <a:pt x="380" y="35"/>
                </a:cubicBezTo>
                <a:cubicBezTo>
                  <a:pt x="374" y="40"/>
                  <a:pt x="370" y="48"/>
                  <a:pt x="363" y="51"/>
                </a:cubicBezTo>
                <a:cubicBezTo>
                  <a:pt x="348" y="58"/>
                  <a:pt x="315" y="67"/>
                  <a:pt x="315" y="67"/>
                </a:cubicBezTo>
                <a:cubicBezTo>
                  <a:pt x="290" y="92"/>
                  <a:pt x="255" y="97"/>
                  <a:pt x="225" y="116"/>
                </a:cubicBezTo>
                <a:cubicBezTo>
                  <a:pt x="204" y="147"/>
                  <a:pt x="183" y="177"/>
                  <a:pt x="152" y="197"/>
                </a:cubicBezTo>
                <a:cubicBezTo>
                  <a:pt x="147" y="213"/>
                  <a:pt x="141" y="230"/>
                  <a:pt x="136" y="246"/>
                </a:cubicBezTo>
                <a:cubicBezTo>
                  <a:pt x="130" y="264"/>
                  <a:pt x="96" y="287"/>
                  <a:pt x="96" y="287"/>
                </a:cubicBezTo>
                <a:cubicBezTo>
                  <a:pt x="93" y="295"/>
                  <a:pt x="82" y="305"/>
                  <a:pt x="88" y="311"/>
                </a:cubicBezTo>
                <a:cubicBezTo>
                  <a:pt x="95" y="318"/>
                  <a:pt x="135" y="287"/>
                  <a:pt x="136" y="287"/>
                </a:cubicBezTo>
                <a:cubicBezTo>
                  <a:pt x="152" y="280"/>
                  <a:pt x="171" y="279"/>
                  <a:pt x="185" y="270"/>
                </a:cubicBezTo>
                <a:cubicBezTo>
                  <a:pt x="224" y="244"/>
                  <a:pt x="262" y="211"/>
                  <a:pt x="307" y="197"/>
                </a:cubicBezTo>
                <a:cubicBezTo>
                  <a:pt x="369" y="155"/>
                  <a:pt x="337" y="171"/>
                  <a:pt x="404" y="149"/>
                </a:cubicBezTo>
                <a:cubicBezTo>
                  <a:pt x="412" y="146"/>
                  <a:pt x="437" y="140"/>
                  <a:pt x="428" y="140"/>
                </a:cubicBezTo>
                <a:cubicBezTo>
                  <a:pt x="417" y="140"/>
                  <a:pt x="407" y="146"/>
                  <a:pt x="396" y="149"/>
                </a:cubicBezTo>
                <a:cubicBezTo>
                  <a:pt x="366" y="168"/>
                  <a:pt x="332" y="186"/>
                  <a:pt x="298" y="197"/>
                </a:cubicBezTo>
                <a:cubicBezTo>
                  <a:pt x="258" y="225"/>
                  <a:pt x="217" y="251"/>
                  <a:pt x="177" y="278"/>
                </a:cubicBezTo>
                <a:cubicBezTo>
                  <a:pt x="157" y="292"/>
                  <a:pt x="141" y="313"/>
                  <a:pt x="120" y="327"/>
                </a:cubicBezTo>
                <a:cubicBezTo>
                  <a:pt x="108" y="363"/>
                  <a:pt x="110" y="374"/>
                  <a:pt x="88" y="400"/>
                </a:cubicBezTo>
                <a:cubicBezTo>
                  <a:pt x="83" y="406"/>
                  <a:pt x="64" y="414"/>
                  <a:pt x="71" y="416"/>
                </a:cubicBezTo>
                <a:cubicBezTo>
                  <a:pt x="84" y="420"/>
                  <a:pt x="98" y="411"/>
                  <a:pt x="112" y="408"/>
                </a:cubicBezTo>
                <a:cubicBezTo>
                  <a:pt x="188" y="370"/>
                  <a:pt x="266" y="329"/>
                  <a:pt x="347" y="303"/>
                </a:cubicBezTo>
                <a:cubicBezTo>
                  <a:pt x="355" y="300"/>
                  <a:pt x="331" y="309"/>
                  <a:pt x="323" y="311"/>
                </a:cubicBezTo>
                <a:cubicBezTo>
                  <a:pt x="312" y="314"/>
                  <a:pt x="301" y="316"/>
                  <a:pt x="290" y="319"/>
                </a:cubicBezTo>
                <a:cubicBezTo>
                  <a:pt x="253" y="344"/>
                  <a:pt x="214" y="359"/>
                  <a:pt x="177" y="384"/>
                </a:cubicBezTo>
                <a:cubicBezTo>
                  <a:pt x="162" y="406"/>
                  <a:pt x="143" y="420"/>
                  <a:pt x="128" y="441"/>
                </a:cubicBezTo>
                <a:cubicBezTo>
                  <a:pt x="77" y="511"/>
                  <a:pt x="116" y="469"/>
                  <a:pt x="79" y="506"/>
                </a:cubicBezTo>
                <a:cubicBezTo>
                  <a:pt x="74" y="522"/>
                  <a:pt x="51" y="566"/>
                  <a:pt x="63" y="554"/>
                </a:cubicBezTo>
                <a:cubicBezTo>
                  <a:pt x="102" y="517"/>
                  <a:pt x="156" y="494"/>
                  <a:pt x="209" y="481"/>
                </a:cubicBezTo>
                <a:cubicBezTo>
                  <a:pt x="235" y="464"/>
                  <a:pt x="263" y="447"/>
                  <a:pt x="290" y="433"/>
                </a:cubicBezTo>
                <a:cubicBezTo>
                  <a:pt x="298" y="429"/>
                  <a:pt x="307" y="428"/>
                  <a:pt x="315" y="424"/>
                </a:cubicBezTo>
                <a:cubicBezTo>
                  <a:pt x="324" y="420"/>
                  <a:pt x="348" y="405"/>
                  <a:pt x="339" y="408"/>
                </a:cubicBezTo>
                <a:cubicBezTo>
                  <a:pt x="299" y="421"/>
                  <a:pt x="265" y="444"/>
                  <a:pt x="225" y="457"/>
                </a:cubicBezTo>
                <a:cubicBezTo>
                  <a:pt x="193" y="478"/>
                  <a:pt x="167" y="502"/>
                  <a:pt x="136" y="522"/>
                </a:cubicBezTo>
                <a:cubicBezTo>
                  <a:pt x="100" y="576"/>
                  <a:pt x="117" y="556"/>
                  <a:pt x="88" y="587"/>
                </a:cubicBezTo>
                <a:cubicBezTo>
                  <a:pt x="71" y="633"/>
                  <a:pt x="0" y="672"/>
                  <a:pt x="79" y="652"/>
                </a:cubicBezTo>
                <a:cubicBezTo>
                  <a:pt x="123" y="622"/>
                  <a:pt x="171" y="605"/>
                  <a:pt x="217" y="579"/>
                </a:cubicBezTo>
                <a:cubicBezTo>
                  <a:pt x="249" y="561"/>
                  <a:pt x="280" y="541"/>
                  <a:pt x="315" y="530"/>
                </a:cubicBezTo>
                <a:cubicBezTo>
                  <a:pt x="293" y="551"/>
                  <a:pt x="245" y="574"/>
                  <a:pt x="217" y="587"/>
                </a:cubicBezTo>
                <a:cubicBezTo>
                  <a:pt x="202" y="594"/>
                  <a:pt x="169" y="603"/>
                  <a:pt x="169" y="603"/>
                </a:cubicBezTo>
                <a:cubicBezTo>
                  <a:pt x="156" y="615"/>
                  <a:pt x="139" y="621"/>
                  <a:pt x="128" y="635"/>
                </a:cubicBezTo>
                <a:cubicBezTo>
                  <a:pt x="97" y="675"/>
                  <a:pt x="148" y="651"/>
                  <a:pt x="96" y="668"/>
                </a:cubicBezTo>
                <a:cubicBezTo>
                  <a:pt x="86" y="699"/>
                  <a:pt x="54" y="724"/>
                  <a:pt x="104" y="708"/>
                </a:cubicBezTo>
                <a:cubicBezTo>
                  <a:pt x="152" y="676"/>
                  <a:pt x="204" y="663"/>
                  <a:pt x="258" y="643"/>
                </a:cubicBezTo>
                <a:cubicBezTo>
                  <a:pt x="280" y="646"/>
                  <a:pt x="311" y="634"/>
                  <a:pt x="323" y="652"/>
                </a:cubicBezTo>
                <a:cubicBezTo>
                  <a:pt x="332" y="666"/>
                  <a:pt x="290" y="663"/>
                  <a:pt x="274" y="668"/>
                </a:cubicBezTo>
                <a:cubicBezTo>
                  <a:pt x="226" y="684"/>
                  <a:pt x="261" y="675"/>
                  <a:pt x="177" y="684"/>
                </a:cubicBezTo>
                <a:cubicBezTo>
                  <a:pt x="139" y="693"/>
                  <a:pt x="125" y="692"/>
                  <a:pt x="104" y="725"/>
                </a:cubicBezTo>
                <a:cubicBezTo>
                  <a:pt x="168" y="746"/>
                  <a:pt x="235" y="713"/>
                  <a:pt x="298" y="700"/>
                </a:cubicBezTo>
                <a:cubicBezTo>
                  <a:pt x="328" y="703"/>
                  <a:pt x="359" y="701"/>
                  <a:pt x="388" y="708"/>
                </a:cubicBezTo>
                <a:cubicBezTo>
                  <a:pt x="405" y="712"/>
                  <a:pt x="407" y="738"/>
                  <a:pt x="412" y="749"/>
                </a:cubicBezTo>
                <a:cubicBezTo>
                  <a:pt x="427" y="779"/>
                  <a:pt x="465" y="804"/>
                  <a:pt x="493" y="822"/>
                </a:cubicBezTo>
                <a:cubicBezTo>
                  <a:pt x="498" y="830"/>
                  <a:pt x="500" y="844"/>
                  <a:pt x="509" y="846"/>
                </a:cubicBezTo>
                <a:cubicBezTo>
                  <a:pt x="536" y="853"/>
                  <a:pt x="524" y="817"/>
                  <a:pt x="518" y="806"/>
                </a:cubicBezTo>
                <a:cubicBezTo>
                  <a:pt x="493" y="764"/>
                  <a:pt x="453" y="727"/>
                  <a:pt x="412" y="700"/>
                </a:cubicBezTo>
                <a:cubicBezTo>
                  <a:pt x="407" y="692"/>
                  <a:pt x="387" y="679"/>
                  <a:pt x="396" y="676"/>
                </a:cubicBezTo>
                <a:cubicBezTo>
                  <a:pt x="417" y="669"/>
                  <a:pt x="440" y="679"/>
                  <a:pt x="461" y="684"/>
                </a:cubicBezTo>
                <a:cubicBezTo>
                  <a:pt x="477" y="688"/>
                  <a:pt x="509" y="700"/>
                  <a:pt x="509" y="700"/>
                </a:cubicBezTo>
                <a:cubicBezTo>
                  <a:pt x="515" y="705"/>
                  <a:pt x="519" y="712"/>
                  <a:pt x="526" y="716"/>
                </a:cubicBezTo>
                <a:cubicBezTo>
                  <a:pt x="533" y="720"/>
                  <a:pt x="544" y="719"/>
                  <a:pt x="550" y="725"/>
                </a:cubicBezTo>
                <a:cubicBezTo>
                  <a:pt x="563" y="739"/>
                  <a:pt x="568" y="760"/>
                  <a:pt x="582" y="773"/>
                </a:cubicBezTo>
                <a:cubicBezTo>
                  <a:pt x="588" y="778"/>
                  <a:pt x="593" y="784"/>
                  <a:pt x="599" y="789"/>
                </a:cubicBezTo>
                <a:cubicBezTo>
                  <a:pt x="543" y="809"/>
                  <a:pt x="612" y="789"/>
                  <a:pt x="518" y="789"/>
                </a:cubicBezTo>
                <a:cubicBezTo>
                  <a:pt x="509" y="789"/>
                  <a:pt x="534" y="797"/>
                  <a:pt x="542" y="798"/>
                </a:cubicBezTo>
                <a:cubicBezTo>
                  <a:pt x="571" y="802"/>
                  <a:pt x="601" y="803"/>
                  <a:pt x="631" y="806"/>
                </a:cubicBezTo>
                <a:cubicBezTo>
                  <a:pt x="639" y="811"/>
                  <a:pt x="646" y="824"/>
                  <a:pt x="655" y="822"/>
                </a:cubicBezTo>
                <a:cubicBezTo>
                  <a:pt x="690" y="814"/>
                  <a:pt x="648" y="782"/>
                  <a:pt x="647" y="781"/>
                </a:cubicBezTo>
                <a:cubicBezTo>
                  <a:pt x="629" y="726"/>
                  <a:pt x="643" y="745"/>
                  <a:pt x="615" y="716"/>
                </a:cubicBezTo>
                <a:cubicBezTo>
                  <a:pt x="603" y="681"/>
                  <a:pt x="573" y="647"/>
                  <a:pt x="542" y="627"/>
                </a:cubicBezTo>
                <a:cubicBezTo>
                  <a:pt x="495" y="556"/>
                  <a:pt x="559" y="642"/>
                  <a:pt x="501" y="595"/>
                </a:cubicBezTo>
                <a:cubicBezTo>
                  <a:pt x="493" y="589"/>
                  <a:pt x="495" y="570"/>
                  <a:pt x="485" y="570"/>
                </a:cubicBezTo>
                <a:cubicBezTo>
                  <a:pt x="476" y="570"/>
                  <a:pt x="487" y="589"/>
                  <a:pt x="493" y="595"/>
                </a:cubicBezTo>
                <a:cubicBezTo>
                  <a:pt x="499" y="601"/>
                  <a:pt x="510" y="600"/>
                  <a:pt x="518" y="603"/>
                </a:cubicBezTo>
                <a:cubicBezTo>
                  <a:pt x="531" y="641"/>
                  <a:pt x="580" y="677"/>
                  <a:pt x="615" y="700"/>
                </a:cubicBezTo>
                <a:cubicBezTo>
                  <a:pt x="634" y="729"/>
                  <a:pt x="666" y="745"/>
                  <a:pt x="696" y="765"/>
                </a:cubicBezTo>
                <a:cubicBezTo>
                  <a:pt x="715" y="709"/>
                  <a:pt x="690" y="627"/>
                  <a:pt x="647" y="587"/>
                </a:cubicBezTo>
                <a:cubicBezTo>
                  <a:pt x="633" y="544"/>
                  <a:pt x="644" y="569"/>
                  <a:pt x="607" y="514"/>
                </a:cubicBezTo>
                <a:cubicBezTo>
                  <a:pt x="603" y="508"/>
                  <a:pt x="597" y="503"/>
                  <a:pt x="591" y="497"/>
                </a:cubicBezTo>
                <a:cubicBezTo>
                  <a:pt x="585" y="491"/>
                  <a:pt x="574" y="481"/>
                  <a:pt x="574" y="481"/>
                </a:cubicBezTo>
                <a:cubicBezTo>
                  <a:pt x="589" y="528"/>
                  <a:pt x="621" y="553"/>
                  <a:pt x="655" y="587"/>
                </a:cubicBezTo>
                <a:cubicBezTo>
                  <a:pt x="705" y="637"/>
                  <a:pt x="637" y="587"/>
                  <a:pt x="696" y="627"/>
                </a:cubicBezTo>
                <a:cubicBezTo>
                  <a:pt x="701" y="635"/>
                  <a:pt x="705" y="645"/>
                  <a:pt x="712" y="652"/>
                </a:cubicBezTo>
                <a:cubicBezTo>
                  <a:pt x="719" y="659"/>
                  <a:pt x="733" y="677"/>
                  <a:pt x="737" y="668"/>
                </a:cubicBezTo>
                <a:cubicBezTo>
                  <a:pt x="745" y="649"/>
                  <a:pt x="711" y="544"/>
                  <a:pt x="704" y="522"/>
                </a:cubicBezTo>
                <a:cubicBezTo>
                  <a:pt x="701" y="512"/>
                  <a:pt x="635" y="405"/>
                  <a:pt x="631" y="400"/>
                </a:cubicBezTo>
                <a:cubicBezTo>
                  <a:pt x="626" y="392"/>
                  <a:pt x="620" y="384"/>
                  <a:pt x="615" y="376"/>
                </a:cubicBezTo>
                <a:cubicBezTo>
                  <a:pt x="610" y="368"/>
                  <a:pt x="581" y="360"/>
                  <a:pt x="591" y="360"/>
                </a:cubicBezTo>
                <a:cubicBezTo>
                  <a:pt x="618" y="360"/>
                  <a:pt x="642" y="378"/>
                  <a:pt x="664" y="392"/>
                </a:cubicBezTo>
                <a:cubicBezTo>
                  <a:pt x="675" y="424"/>
                  <a:pt x="684" y="438"/>
                  <a:pt x="712" y="457"/>
                </a:cubicBezTo>
                <a:cubicBezTo>
                  <a:pt x="733" y="489"/>
                  <a:pt x="747" y="521"/>
                  <a:pt x="769" y="554"/>
                </a:cubicBezTo>
                <a:cubicBezTo>
                  <a:pt x="774" y="562"/>
                  <a:pt x="780" y="571"/>
                  <a:pt x="785" y="579"/>
                </a:cubicBezTo>
                <a:cubicBezTo>
                  <a:pt x="790" y="587"/>
                  <a:pt x="801" y="603"/>
                  <a:pt x="801" y="603"/>
                </a:cubicBezTo>
                <a:cubicBezTo>
                  <a:pt x="860" y="547"/>
                  <a:pt x="798" y="432"/>
                  <a:pt x="761" y="376"/>
                </a:cubicBezTo>
                <a:cubicBezTo>
                  <a:pt x="751" y="343"/>
                  <a:pt x="746" y="330"/>
                  <a:pt x="712" y="319"/>
                </a:cubicBezTo>
                <a:cubicBezTo>
                  <a:pt x="680" y="270"/>
                  <a:pt x="715" y="313"/>
                  <a:pt x="672" y="287"/>
                </a:cubicBezTo>
                <a:cubicBezTo>
                  <a:pt x="650" y="274"/>
                  <a:pt x="657" y="264"/>
                  <a:pt x="639" y="246"/>
                </a:cubicBezTo>
                <a:cubicBezTo>
                  <a:pt x="632" y="239"/>
                  <a:pt x="608" y="237"/>
                  <a:pt x="615" y="230"/>
                </a:cubicBezTo>
                <a:cubicBezTo>
                  <a:pt x="617" y="228"/>
                  <a:pt x="667" y="244"/>
                  <a:pt x="672" y="246"/>
                </a:cubicBezTo>
                <a:cubicBezTo>
                  <a:pt x="708" y="273"/>
                  <a:pt x="729" y="307"/>
                  <a:pt x="769" y="327"/>
                </a:cubicBezTo>
                <a:cubicBezTo>
                  <a:pt x="792" y="361"/>
                  <a:pt x="821" y="395"/>
                  <a:pt x="850" y="424"/>
                </a:cubicBezTo>
                <a:cubicBezTo>
                  <a:pt x="853" y="432"/>
                  <a:pt x="849" y="449"/>
                  <a:pt x="858" y="449"/>
                </a:cubicBezTo>
                <a:cubicBezTo>
                  <a:pt x="868" y="449"/>
                  <a:pt x="874" y="434"/>
                  <a:pt x="874" y="424"/>
                </a:cubicBezTo>
                <a:cubicBezTo>
                  <a:pt x="874" y="381"/>
                  <a:pt x="849" y="337"/>
                  <a:pt x="826" y="303"/>
                </a:cubicBezTo>
                <a:cubicBezTo>
                  <a:pt x="811" y="257"/>
                  <a:pt x="776" y="188"/>
                  <a:pt x="728" y="173"/>
                </a:cubicBezTo>
                <a:cubicBezTo>
                  <a:pt x="687" y="146"/>
                  <a:pt x="716" y="172"/>
                  <a:pt x="696" y="132"/>
                </a:cubicBezTo>
                <a:cubicBezTo>
                  <a:pt x="692" y="123"/>
                  <a:pt x="676" y="117"/>
                  <a:pt x="680" y="108"/>
                </a:cubicBezTo>
                <a:cubicBezTo>
                  <a:pt x="684" y="100"/>
                  <a:pt x="696" y="113"/>
                  <a:pt x="704" y="116"/>
                </a:cubicBezTo>
                <a:cubicBezTo>
                  <a:pt x="715" y="150"/>
                  <a:pt x="740" y="174"/>
                  <a:pt x="761" y="205"/>
                </a:cubicBezTo>
                <a:cubicBezTo>
                  <a:pt x="771" y="220"/>
                  <a:pt x="775" y="239"/>
                  <a:pt x="785" y="254"/>
                </a:cubicBezTo>
                <a:cubicBezTo>
                  <a:pt x="792" y="264"/>
                  <a:pt x="802" y="270"/>
                  <a:pt x="810" y="278"/>
                </a:cubicBezTo>
                <a:cubicBezTo>
                  <a:pt x="824" y="292"/>
                  <a:pt x="839" y="303"/>
                  <a:pt x="850" y="319"/>
                </a:cubicBezTo>
                <a:cubicBezTo>
                  <a:pt x="855" y="327"/>
                  <a:pt x="858" y="337"/>
                  <a:pt x="866" y="343"/>
                </a:cubicBezTo>
                <a:cubicBezTo>
                  <a:pt x="873" y="348"/>
                  <a:pt x="883" y="348"/>
                  <a:pt x="891" y="351"/>
                </a:cubicBezTo>
                <a:cubicBezTo>
                  <a:pt x="920" y="264"/>
                  <a:pt x="899" y="173"/>
                  <a:pt x="826" y="124"/>
                </a:cubicBezTo>
                <a:cubicBezTo>
                  <a:pt x="807" y="68"/>
                  <a:pt x="826" y="82"/>
                  <a:pt x="785" y="67"/>
                </a:cubicBezTo>
                <a:cubicBezTo>
                  <a:pt x="782" y="59"/>
                  <a:pt x="783" y="49"/>
                  <a:pt x="777" y="43"/>
                </a:cubicBezTo>
                <a:cubicBezTo>
                  <a:pt x="771" y="37"/>
                  <a:pt x="761" y="39"/>
                  <a:pt x="753" y="35"/>
                </a:cubicBezTo>
                <a:cubicBezTo>
                  <a:pt x="692" y="5"/>
                  <a:pt x="744" y="24"/>
                  <a:pt x="753" y="27"/>
                </a:cubicBezTo>
                <a:cubicBezTo>
                  <a:pt x="785" y="49"/>
                  <a:pt x="801" y="79"/>
                  <a:pt x="826" y="108"/>
                </a:cubicBezTo>
                <a:cubicBezTo>
                  <a:pt x="844" y="128"/>
                  <a:pt x="866" y="144"/>
                  <a:pt x="883" y="165"/>
                </a:cubicBezTo>
                <a:cubicBezTo>
                  <a:pt x="901" y="187"/>
                  <a:pt x="904" y="209"/>
                  <a:pt x="923" y="230"/>
                </a:cubicBezTo>
                <a:cubicBezTo>
                  <a:pt x="917" y="191"/>
                  <a:pt x="917" y="168"/>
                  <a:pt x="891" y="140"/>
                </a:cubicBezTo>
                <a:cubicBezTo>
                  <a:pt x="886" y="124"/>
                  <a:pt x="878" y="79"/>
                  <a:pt x="866" y="67"/>
                </a:cubicBezTo>
                <a:cubicBezTo>
                  <a:pt x="836" y="37"/>
                  <a:pt x="804" y="38"/>
                  <a:pt x="777" y="1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7013575" y="1390650"/>
            <a:ext cx="155575" cy="268288"/>
          </a:xfrm>
          <a:custGeom>
            <a:avLst/>
            <a:gdLst>
              <a:gd name="T0" fmla="*/ 2147483647 w 98"/>
              <a:gd name="T1" fmla="*/ 2147483647 h 169"/>
              <a:gd name="T2" fmla="*/ 2147483647 w 98"/>
              <a:gd name="T3" fmla="*/ 2147483647 h 169"/>
              <a:gd name="T4" fmla="*/ 2147483647 w 98"/>
              <a:gd name="T5" fmla="*/ 2147483647 h 169"/>
              <a:gd name="T6" fmla="*/ 2147483647 w 98"/>
              <a:gd name="T7" fmla="*/ 2147483647 h 169"/>
              <a:gd name="T8" fmla="*/ 2147483647 w 98"/>
              <a:gd name="T9" fmla="*/ 2147483647 h 169"/>
              <a:gd name="T10" fmla="*/ 2147483647 w 98"/>
              <a:gd name="T11" fmla="*/ 2147483647 h 169"/>
              <a:gd name="T12" fmla="*/ 2147483647 w 98"/>
              <a:gd name="T13" fmla="*/ 2147483647 h 1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"/>
              <a:gd name="T22" fmla="*/ 0 h 169"/>
              <a:gd name="T23" fmla="*/ 98 w 98"/>
              <a:gd name="T24" fmla="*/ 169 h 1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" h="169">
                <a:moveTo>
                  <a:pt x="3" y="146"/>
                </a:moveTo>
                <a:cubicBezTo>
                  <a:pt x="4" y="138"/>
                  <a:pt x="0" y="58"/>
                  <a:pt x="28" y="41"/>
                </a:cubicBezTo>
                <a:cubicBezTo>
                  <a:pt x="42" y="32"/>
                  <a:pt x="76" y="25"/>
                  <a:pt x="76" y="25"/>
                </a:cubicBezTo>
                <a:cubicBezTo>
                  <a:pt x="82" y="19"/>
                  <a:pt x="90" y="0"/>
                  <a:pt x="93" y="8"/>
                </a:cubicBezTo>
                <a:cubicBezTo>
                  <a:pt x="98" y="21"/>
                  <a:pt x="89" y="36"/>
                  <a:pt x="85" y="49"/>
                </a:cubicBezTo>
                <a:cubicBezTo>
                  <a:pt x="75" y="89"/>
                  <a:pt x="69" y="116"/>
                  <a:pt x="36" y="138"/>
                </a:cubicBezTo>
                <a:cubicBezTo>
                  <a:pt x="16" y="168"/>
                  <a:pt x="27" y="169"/>
                  <a:pt x="3" y="146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7380288" y="1506538"/>
            <a:ext cx="109537" cy="284162"/>
          </a:xfrm>
          <a:custGeom>
            <a:avLst/>
            <a:gdLst>
              <a:gd name="T0" fmla="*/ 0 w 69"/>
              <a:gd name="T1" fmla="*/ 2147483647 h 179"/>
              <a:gd name="T2" fmla="*/ 2147483647 w 69"/>
              <a:gd name="T3" fmla="*/ 0 h 179"/>
              <a:gd name="T4" fmla="*/ 2147483647 w 69"/>
              <a:gd name="T5" fmla="*/ 2147483647 h 179"/>
              <a:gd name="T6" fmla="*/ 2147483647 w 69"/>
              <a:gd name="T7" fmla="*/ 2147483647 h 179"/>
              <a:gd name="T8" fmla="*/ 0 60000 65536"/>
              <a:gd name="T9" fmla="*/ 0 60000 65536"/>
              <a:gd name="T10" fmla="*/ 0 60000 65536"/>
              <a:gd name="T11" fmla="*/ 0 60000 65536"/>
              <a:gd name="T12" fmla="*/ 0 w 69"/>
              <a:gd name="T13" fmla="*/ 0 h 179"/>
              <a:gd name="T14" fmla="*/ 69 w 69"/>
              <a:gd name="T15" fmla="*/ 179 h 1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" h="179">
                <a:moveTo>
                  <a:pt x="0" y="89"/>
                </a:moveTo>
                <a:cubicBezTo>
                  <a:pt x="40" y="29"/>
                  <a:pt x="28" y="60"/>
                  <a:pt x="40" y="0"/>
                </a:cubicBezTo>
                <a:cubicBezTo>
                  <a:pt x="69" y="46"/>
                  <a:pt x="68" y="159"/>
                  <a:pt x="8" y="179"/>
                </a:cubicBezTo>
                <a:cubicBezTo>
                  <a:pt x="14" y="109"/>
                  <a:pt x="8" y="73"/>
                  <a:pt x="56" y="25"/>
                </a:cubicBezTo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6275388" y="3000375"/>
            <a:ext cx="642937" cy="631825"/>
          </a:xfrm>
          <a:custGeom>
            <a:avLst/>
            <a:gdLst>
              <a:gd name="T0" fmla="*/ 2147483647 w 405"/>
              <a:gd name="T1" fmla="*/ 0 h 398"/>
              <a:gd name="T2" fmla="*/ 2147483647 w 405"/>
              <a:gd name="T3" fmla="*/ 2147483647 h 398"/>
              <a:gd name="T4" fmla="*/ 2147483647 w 405"/>
              <a:gd name="T5" fmla="*/ 2147483647 h 398"/>
              <a:gd name="T6" fmla="*/ 2147483647 w 405"/>
              <a:gd name="T7" fmla="*/ 2147483647 h 398"/>
              <a:gd name="T8" fmla="*/ 2147483647 w 405"/>
              <a:gd name="T9" fmla="*/ 2147483647 h 398"/>
              <a:gd name="T10" fmla="*/ 2147483647 w 405"/>
              <a:gd name="T11" fmla="*/ 2147483647 h 398"/>
              <a:gd name="T12" fmla="*/ 2147483647 w 405"/>
              <a:gd name="T13" fmla="*/ 2147483647 h 398"/>
              <a:gd name="T14" fmla="*/ 2147483647 w 405"/>
              <a:gd name="T15" fmla="*/ 2147483647 h 398"/>
              <a:gd name="T16" fmla="*/ 2147483647 w 405"/>
              <a:gd name="T17" fmla="*/ 0 h 398"/>
              <a:gd name="T18" fmla="*/ 2147483647 w 405"/>
              <a:gd name="T19" fmla="*/ 2147483647 h 398"/>
              <a:gd name="T20" fmla="*/ 2147483647 w 405"/>
              <a:gd name="T21" fmla="*/ 2147483647 h 398"/>
              <a:gd name="T22" fmla="*/ 2147483647 w 405"/>
              <a:gd name="T23" fmla="*/ 2147483647 h 398"/>
              <a:gd name="T24" fmla="*/ 2147483647 w 405"/>
              <a:gd name="T25" fmla="*/ 2147483647 h 398"/>
              <a:gd name="T26" fmla="*/ 2147483647 w 405"/>
              <a:gd name="T27" fmla="*/ 2147483647 h 398"/>
              <a:gd name="T28" fmla="*/ 2147483647 w 405"/>
              <a:gd name="T29" fmla="*/ 2147483647 h 3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05"/>
              <a:gd name="T46" fmla="*/ 0 h 398"/>
              <a:gd name="T47" fmla="*/ 405 w 405"/>
              <a:gd name="T48" fmla="*/ 398 h 3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05" h="398">
                <a:moveTo>
                  <a:pt x="274" y="0"/>
                </a:moveTo>
                <a:cubicBezTo>
                  <a:pt x="219" y="35"/>
                  <a:pt x="173" y="79"/>
                  <a:pt x="120" y="114"/>
                </a:cubicBezTo>
                <a:cubicBezTo>
                  <a:pt x="102" y="139"/>
                  <a:pt x="77" y="159"/>
                  <a:pt x="63" y="187"/>
                </a:cubicBezTo>
                <a:cubicBezTo>
                  <a:pt x="31" y="252"/>
                  <a:pt x="85" y="167"/>
                  <a:pt x="38" y="236"/>
                </a:cubicBezTo>
                <a:cubicBezTo>
                  <a:pt x="33" y="252"/>
                  <a:pt x="27" y="268"/>
                  <a:pt x="22" y="284"/>
                </a:cubicBezTo>
                <a:cubicBezTo>
                  <a:pt x="19" y="292"/>
                  <a:pt x="17" y="301"/>
                  <a:pt x="14" y="309"/>
                </a:cubicBezTo>
                <a:cubicBezTo>
                  <a:pt x="11" y="317"/>
                  <a:pt x="0" y="339"/>
                  <a:pt x="6" y="333"/>
                </a:cubicBezTo>
                <a:cubicBezTo>
                  <a:pt x="79" y="260"/>
                  <a:pt x="139" y="180"/>
                  <a:pt x="201" y="98"/>
                </a:cubicBezTo>
                <a:cubicBezTo>
                  <a:pt x="232" y="57"/>
                  <a:pt x="241" y="16"/>
                  <a:pt x="290" y="0"/>
                </a:cubicBezTo>
                <a:cubicBezTo>
                  <a:pt x="363" y="18"/>
                  <a:pt x="358" y="68"/>
                  <a:pt x="379" y="130"/>
                </a:cubicBezTo>
                <a:cubicBezTo>
                  <a:pt x="375" y="232"/>
                  <a:pt x="405" y="328"/>
                  <a:pt x="330" y="398"/>
                </a:cubicBezTo>
                <a:cubicBezTo>
                  <a:pt x="333" y="387"/>
                  <a:pt x="336" y="376"/>
                  <a:pt x="339" y="365"/>
                </a:cubicBezTo>
                <a:cubicBezTo>
                  <a:pt x="344" y="349"/>
                  <a:pt x="355" y="317"/>
                  <a:pt x="355" y="317"/>
                </a:cubicBezTo>
                <a:cubicBezTo>
                  <a:pt x="349" y="266"/>
                  <a:pt x="347" y="239"/>
                  <a:pt x="330" y="195"/>
                </a:cubicBezTo>
                <a:cubicBezTo>
                  <a:pt x="333" y="135"/>
                  <a:pt x="339" y="16"/>
                  <a:pt x="339" y="1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7032625" y="1370013"/>
            <a:ext cx="411163" cy="509587"/>
          </a:xfrm>
          <a:custGeom>
            <a:avLst/>
            <a:gdLst>
              <a:gd name="T0" fmla="*/ 0 w 259"/>
              <a:gd name="T1" fmla="*/ 2147483647 h 321"/>
              <a:gd name="T2" fmla="*/ 2147483647 w 259"/>
              <a:gd name="T3" fmla="*/ 2147483647 h 321"/>
              <a:gd name="T4" fmla="*/ 2147483647 w 259"/>
              <a:gd name="T5" fmla="*/ 2147483647 h 321"/>
              <a:gd name="T6" fmla="*/ 2147483647 w 259"/>
              <a:gd name="T7" fmla="*/ 2147483647 h 321"/>
              <a:gd name="T8" fmla="*/ 2147483647 w 259"/>
              <a:gd name="T9" fmla="*/ 2147483647 h 321"/>
              <a:gd name="T10" fmla="*/ 2147483647 w 259"/>
              <a:gd name="T11" fmla="*/ 2147483647 h 321"/>
              <a:gd name="T12" fmla="*/ 2147483647 w 259"/>
              <a:gd name="T13" fmla="*/ 2147483647 h 321"/>
              <a:gd name="T14" fmla="*/ 2147483647 w 259"/>
              <a:gd name="T15" fmla="*/ 2147483647 h 321"/>
              <a:gd name="T16" fmla="*/ 2147483647 w 259"/>
              <a:gd name="T17" fmla="*/ 2147483647 h 321"/>
              <a:gd name="T18" fmla="*/ 2147483647 w 259"/>
              <a:gd name="T19" fmla="*/ 2147483647 h 321"/>
              <a:gd name="T20" fmla="*/ 2147483647 w 259"/>
              <a:gd name="T21" fmla="*/ 2147483647 h 3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9"/>
              <a:gd name="T34" fmla="*/ 0 h 321"/>
              <a:gd name="T35" fmla="*/ 259 w 259"/>
              <a:gd name="T36" fmla="*/ 321 h 32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9" h="321">
                <a:moveTo>
                  <a:pt x="0" y="216"/>
                </a:moveTo>
                <a:cubicBezTo>
                  <a:pt x="8" y="213"/>
                  <a:pt x="18" y="214"/>
                  <a:pt x="24" y="208"/>
                </a:cubicBezTo>
                <a:cubicBezTo>
                  <a:pt x="30" y="202"/>
                  <a:pt x="40" y="184"/>
                  <a:pt x="32" y="184"/>
                </a:cubicBezTo>
                <a:cubicBezTo>
                  <a:pt x="22" y="184"/>
                  <a:pt x="16" y="218"/>
                  <a:pt x="16" y="208"/>
                </a:cubicBezTo>
                <a:cubicBezTo>
                  <a:pt x="16" y="181"/>
                  <a:pt x="43" y="116"/>
                  <a:pt x="64" y="94"/>
                </a:cubicBezTo>
                <a:cubicBezTo>
                  <a:pt x="76" y="63"/>
                  <a:pt x="81" y="49"/>
                  <a:pt x="113" y="38"/>
                </a:cubicBezTo>
                <a:cubicBezTo>
                  <a:pt x="149" y="0"/>
                  <a:pt x="140" y="4"/>
                  <a:pt x="202" y="13"/>
                </a:cubicBezTo>
                <a:cubicBezTo>
                  <a:pt x="234" y="23"/>
                  <a:pt x="241" y="34"/>
                  <a:pt x="259" y="62"/>
                </a:cubicBezTo>
                <a:cubicBezTo>
                  <a:pt x="253" y="128"/>
                  <a:pt x="238" y="186"/>
                  <a:pt x="219" y="248"/>
                </a:cubicBezTo>
                <a:cubicBezTo>
                  <a:pt x="214" y="265"/>
                  <a:pt x="208" y="281"/>
                  <a:pt x="202" y="297"/>
                </a:cubicBezTo>
                <a:cubicBezTo>
                  <a:pt x="199" y="305"/>
                  <a:pt x="194" y="321"/>
                  <a:pt x="194" y="32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410200" y="533400"/>
            <a:ext cx="29718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CC"/>
                </a:solidFill>
                <a:latin typeface="Verdana" pitchFamily="34" charset="0"/>
              </a:rPr>
              <a:t>Once upon a time there lived a fossil ……..!?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5029200" y="2438400"/>
            <a:ext cx="1219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29113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 b="11853"/>
          <a:stretch>
            <a:fillRect/>
          </a:stretch>
        </p:blipFill>
        <p:spPr bwMode="auto">
          <a:xfrm>
            <a:off x="2133600" y="3733800"/>
            <a:ext cx="7010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010150" y="939800"/>
            <a:ext cx="2886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latin typeface="Verdana" pitchFamily="34" charset="0"/>
              </a:rPr>
              <a:t>Subphylum 4</a:t>
            </a:r>
          </a:p>
          <a:p>
            <a:pPr algn="ctr" eaLnBrk="0" hangingPunct="0"/>
            <a:r>
              <a:rPr lang="en-US" sz="3600" b="1">
                <a:solidFill>
                  <a:srgbClr val="92D050"/>
                </a:solidFill>
                <a:latin typeface="Verdana" pitchFamily="34" charset="0"/>
              </a:rPr>
              <a:t>Myriapoda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4288" y="2670175"/>
            <a:ext cx="3336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 Unicode MS" pitchFamily="34" charset="-128"/>
              </a:rPr>
              <a:t>Class</a:t>
            </a:r>
            <a:r>
              <a:rPr lang="en-US" sz="240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Arial Unicode MS" pitchFamily="34" charset="-128"/>
              </a:rPr>
              <a:t>Diplopoda</a:t>
            </a: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2 pairs of legs/segment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410200" y="3746500"/>
            <a:ext cx="3100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 Unicode MS" pitchFamily="34" charset="-128"/>
              </a:rPr>
              <a:t>Class</a:t>
            </a:r>
            <a:r>
              <a:rPr lang="en-US" sz="240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Arial Unicode MS" pitchFamily="34" charset="-128"/>
              </a:rPr>
              <a:t>Chilopoda</a:t>
            </a:r>
            <a:endParaRPr lang="en-US" sz="2400">
              <a:solidFill>
                <a:srgbClr val="FFFF00"/>
              </a:solidFill>
              <a:latin typeface="Arial Unicode MS" pitchFamily="34" charset="-128"/>
            </a:endParaRP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1pair of legs/segment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362200" y="5410200"/>
            <a:ext cx="3048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</a:pPr>
            <a:r>
              <a:rPr lang="en-US" sz="2400" b="1">
                <a:solidFill>
                  <a:srgbClr val="FF33CC"/>
                </a:solidFill>
                <a:latin typeface="Arial Unicode MS" pitchFamily="34" charset="-128"/>
              </a:rPr>
              <a:t>Vicious jaws of a </a:t>
            </a:r>
          </a:p>
          <a:p>
            <a:pPr>
              <a:spcBef>
                <a:spcPct val="5000"/>
              </a:spcBef>
            </a:pPr>
            <a:r>
              <a:rPr lang="en-US" sz="2400" b="1">
                <a:solidFill>
                  <a:srgbClr val="FF33CC"/>
                </a:solidFill>
                <a:latin typeface="Arial Unicode MS" pitchFamily="34" charset="-128"/>
              </a:rPr>
              <a:t>carnivorous predator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572000" y="2590800"/>
            <a:ext cx="457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CC"/>
                </a:solidFill>
                <a:latin typeface="Arial Unicode MS" pitchFamily="34" charset="-128"/>
              </a:rPr>
              <a:t>Rounded head with no obvious jaws as it is a deposit feeder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2819400" y="2743200"/>
            <a:ext cx="17526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2514600" y="4724400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838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to clarify…..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143000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Phylum 		</a:t>
            </a:r>
            <a:r>
              <a:rPr lang="en-US" sz="4400" b="1" dirty="0" smtClean="0">
                <a:solidFill>
                  <a:srgbClr val="423F85"/>
                </a:solidFill>
              </a:rPr>
              <a:t>Arthropoda</a:t>
            </a:r>
            <a:endParaRPr lang="en-US" sz="4400" b="1" dirty="0">
              <a:solidFill>
                <a:srgbClr val="423F8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Subphylum 	</a:t>
            </a:r>
            <a:r>
              <a:rPr lang="en-US" sz="3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Hexapoda</a:t>
            </a:r>
            <a:endParaRPr lang="en-US" sz="36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590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 		</a:t>
            </a:r>
            <a:r>
              <a:rPr lang="en-US" sz="2400" b="1" dirty="0" err="1" smtClean="0"/>
              <a:t>Insecta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33528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Subclasses 	</a:t>
            </a:r>
            <a:r>
              <a:rPr lang="en-US" dirty="0" err="1" smtClean="0"/>
              <a:t>Apterygota</a:t>
            </a:r>
            <a:r>
              <a:rPr lang="en-US" dirty="0" smtClean="0"/>
              <a:t> (no wings)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Pterygota</a:t>
            </a:r>
            <a:r>
              <a:rPr lang="en-US" dirty="0" smtClean="0"/>
              <a:t> (winged)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419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Divisions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441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Exopterygota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419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Endopterygota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5029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O.H.H.I.O.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5029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C.H.i</a:t>
            </a:r>
            <a:r>
              <a:rPr lang="en-US" dirty="0" smtClean="0"/>
              <a:t> L.D.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34290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the lab manual chart</a:t>
            </a:r>
            <a:endParaRPr lang="en-US" sz="1400" dirty="0"/>
          </a:p>
        </p:txBody>
      </p:sp>
      <p:cxnSp>
        <p:nvCxnSpPr>
          <p:cNvPr id="15" name="Straight Connector 14"/>
          <p:cNvCxnSpPr>
            <a:endCxn id="6" idx="2"/>
          </p:cNvCxnSpPr>
          <p:nvPr/>
        </p:nvCxnSpPr>
        <p:spPr>
          <a:xfrm rot="5400000" flipH="1" flipV="1">
            <a:off x="3204865" y="4347865"/>
            <a:ext cx="21967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3052465" y="4872335"/>
            <a:ext cx="21967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3"/>
          </p:cNvCxnSpPr>
          <p:nvPr/>
        </p:nvCxnSpPr>
        <p:spPr>
          <a:xfrm flipH="1" flipV="1">
            <a:off x="3962400" y="4267200"/>
            <a:ext cx="1066800" cy="337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410200" y="4800600"/>
            <a:ext cx="609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2362200" y="3657600"/>
            <a:ext cx="609600" cy="228600"/>
          </a:xfrm>
          <a:prstGeom prst="line">
            <a:avLst/>
          </a:prstGeom>
          <a:ln w="38100">
            <a:solidFill>
              <a:srgbClr val="58C8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2362200" y="3581400"/>
            <a:ext cx="533400" cy="1588"/>
          </a:xfrm>
          <a:prstGeom prst="line">
            <a:avLst/>
          </a:prstGeom>
          <a:ln w="38100">
            <a:solidFill>
              <a:srgbClr val="58C8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838200" y="304800"/>
            <a:ext cx="77724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Verdana" pitchFamily="34" charset="0"/>
              </a:rPr>
              <a:t>Phylum</a:t>
            </a:r>
            <a:r>
              <a:rPr lang="en-US" sz="3600" dirty="0">
                <a:latin typeface="Verdana" pitchFamily="34" charset="0"/>
              </a:rPr>
              <a:t> </a:t>
            </a:r>
          </a:p>
          <a:p>
            <a:r>
              <a:rPr lang="en-US" sz="6000" b="1" dirty="0">
                <a:solidFill>
                  <a:schemeClr val="accent2"/>
                </a:solidFill>
                <a:latin typeface="Verdana" pitchFamily="34" charset="0"/>
              </a:rPr>
              <a:t>Arthropoda</a:t>
            </a:r>
          </a:p>
          <a:p>
            <a:endParaRPr lang="en-US" sz="2800" b="1" dirty="0">
              <a:latin typeface="Verdana" pitchFamily="34" charset="0"/>
            </a:endParaRPr>
          </a:p>
          <a:p>
            <a:r>
              <a:rPr lang="en-US" sz="2800" dirty="0">
                <a:latin typeface="Verdana" pitchFamily="34" charset="0"/>
              </a:rPr>
              <a:t>Subphylum</a:t>
            </a:r>
            <a:r>
              <a:rPr lang="en-US" sz="3600" dirty="0">
                <a:latin typeface="Verdana" pitchFamily="34" charset="0"/>
              </a:rPr>
              <a:t> </a:t>
            </a:r>
            <a:r>
              <a:rPr lang="en-US" sz="3600" dirty="0" smtClean="0">
                <a:latin typeface="Verdana" pitchFamily="34" charset="0"/>
              </a:rPr>
              <a:t>       </a:t>
            </a:r>
            <a:r>
              <a:rPr lang="en-US" sz="2800" dirty="0" smtClean="0">
                <a:latin typeface="Verdana" pitchFamily="34" charset="0"/>
              </a:rPr>
              <a:t>Class</a:t>
            </a:r>
            <a:endParaRPr lang="en-US" sz="2800" dirty="0">
              <a:latin typeface="Verdana" pitchFamily="34" charset="0"/>
            </a:endParaRPr>
          </a:p>
          <a:p>
            <a:r>
              <a:rPr lang="en-US" sz="3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itchFamily="34" charset="0"/>
              </a:rPr>
              <a:t>Hexapoda</a:t>
            </a:r>
            <a:r>
              <a:rPr lang="en-US" sz="3600" b="1" dirty="0" smtClean="0">
                <a:solidFill>
                  <a:srgbClr val="92D050"/>
                </a:solidFill>
                <a:latin typeface="Verdana" pitchFamily="34" charset="0"/>
              </a:rPr>
              <a:t>		</a:t>
            </a:r>
            <a:r>
              <a:rPr lang="en-US" sz="3600" b="1" dirty="0" err="1" smtClean="0">
                <a:latin typeface="Verdana" pitchFamily="34" charset="0"/>
              </a:rPr>
              <a:t>Insecta</a:t>
            </a:r>
            <a:endParaRPr lang="en-US" sz="4400" b="1" dirty="0">
              <a:latin typeface="Verdana" pitchFamily="34" charset="0"/>
            </a:endParaRPr>
          </a:p>
          <a:p>
            <a:r>
              <a:rPr lang="en-US" sz="3600" b="1" dirty="0">
                <a:latin typeface="Verdana" pitchFamily="34" charset="0"/>
              </a:rPr>
              <a:t>     Orders  </a:t>
            </a:r>
            <a:r>
              <a:rPr lang="en-US" sz="2800" b="1" dirty="0">
                <a:solidFill>
                  <a:srgbClr val="008000"/>
                </a:solidFill>
                <a:latin typeface="Verdana" pitchFamily="34" charset="0"/>
              </a:rPr>
              <a:t>‘OHHIO’ &amp; ‘</a:t>
            </a:r>
            <a:r>
              <a:rPr lang="en-US" sz="2800" b="1" dirty="0" err="1">
                <a:solidFill>
                  <a:srgbClr val="008000"/>
                </a:solidFill>
                <a:latin typeface="Verdana" pitchFamily="34" charset="0"/>
              </a:rPr>
              <a:t>CHiLD</a:t>
            </a:r>
            <a:r>
              <a:rPr lang="en-US" sz="2800" b="1" dirty="0">
                <a:solidFill>
                  <a:srgbClr val="008000"/>
                </a:solidFill>
                <a:latin typeface="Verdana" pitchFamily="34" charset="0"/>
              </a:rPr>
              <a:t>’</a:t>
            </a:r>
          </a:p>
          <a:p>
            <a:endParaRPr lang="en-US" sz="2400" b="1" dirty="0">
              <a:latin typeface="Verdana" pitchFamily="34" charset="0"/>
            </a:endParaRPr>
          </a:p>
          <a:p>
            <a:endParaRPr lang="en-US" sz="2400" b="1" dirty="0">
              <a:latin typeface="Verdana" pitchFamily="34" charset="0"/>
            </a:endParaRPr>
          </a:p>
          <a:p>
            <a:endParaRPr lang="en-US" sz="2400" b="1" dirty="0">
              <a:latin typeface="Verdana" pitchFamily="34" charset="0"/>
            </a:endParaRPr>
          </a:p>
          <a:p>
            <a:endParaRPr lang="en-US" sz="2400" b="1" dirty="0">
              <a:latin typeface="Verdana" pitchFamily="34" charset="0"/>
            </a:endParaRPr>
          </a:p>
          <a:p>
            <a:endParaRPr lang="en-US" sz="2400" b="1" dirty="0">
              <a:latin typeface="Verdana" pitchFamily="34" charset="0"/>
            </a:endParaRPr>
          </a:p>
          <a:p>
            <a:endParaRPr lang="en-US" sz="2400" b="1" dirty="0">
              <a:latin typeface="Verdana" pitchFamily="34" charset="0"/>
            </a:endParaRPr>
          </a:p>
          <a:p>
            <a:r>
              <a:rPr lang="en-US" sz="2800" dirty="0">
                <a:latin typeface="Verdana" pitchFamily="34" charset="0"/>
              </a:rPr>
              <a:t>	</a:t>
            </a:r>
            <a:endParaRPr lang="en-US" sz="3600" b="1" dirty="0">
              <a:latin typeface="Verdana" pitchFamily="34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479800" y="3167063"/>
            <a:ext cx="185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>
              <a:latin typeface="Verdana" pitchFamily="34" charset="0"/>
            </a:endParaRPr>
          </a:p>
          <a:p>
            <a:endParaRPr lang="en-US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838200" y="4038600"/>
            <a:ext cx="7924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Verdana" pitchFamily="34" charset="0"/>
              </a:rPr>
              <a:t>Order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Orthoptera</a:t>
            </a:r>
            <a:r>
              <a:rPr lang="en-US" sz="2400" b="1" dirty="0">
                <a:latin typeface="Verdana" pitchFamily="34" charset="0"/>
              </a:rPr>
              <a:t> 		</a:t>
            </a:r>
            <a:r>
              <a:rPr lang="en-US" sz="1600" dirty="0">
                <a:latin typeface="Verdana" pitchFamily="34" charset="0"/>
              </a:rPr>
              <a:t>Order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Coleoptera</a:t>
            </a:r>
            <a:endParaRPr lang="en-US" sz="2400" b="1" dirty="0">
              <a:latin typeface="Verdana" pitchFamily="34" charset="0"/>
            </a:endParaRPr>
          </a:p>
          <a:p>
            <a:r>
              <a:rPr lang="en-US" sz="1600" dirty="0">
                <a:latin typeface="Verdana" pitchFamily="34" charset="0"/>
              </a:rPr>
              <a:t>Order  </a:t>
            </a:r>
            <a:r>
              <a:rPr lang="en-US" sz="2400" b="1" dirty="0" err="1">
                <a:latin typeface="Verdana" pitchFamily="34" charset="0"/>
              </a:rPr>
              <a:t>Hemiptera</a:t>
            </a:r>
            <a:r>
              <a:rPr lang="en-US" sz="2400" b="1" dirty="0">
                <a:latin typeface="Verdana" pitchFamily="34" charset="0"/>
              </a:rPr>
              <a:t>		</a:t>
            </a:r>
            <a:r>
              <a:rPr lang="en-US" sz="1600" dirty="0">
                <a:latin typeface="Verdana" pitchFamily="34" charset="0"/>
              </a:rPr>
              <a:t>Order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2400" b="1" dirty="0">
                <a:latin typeface="Verdana" pitchFamily="34" charset="0"/>
              </a:rPr>
              <a:t>Hymenoptera</a:t>
            </a:r>
          </a:p>
          <a:p>
            <a:r>
              <a:rPr lang="en-US" sz="1600" dirty="0">
                <a:latin typeface="Verdana" pitchFamily="34" charset="0"/>
              </a:rPr>
              <a:t>Order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Homoptera</a:t>
            </a:r>
            <a:r>
              <a:rPr lang="en-US" sz="2400" b="1" dirty="0">
                <a:latin typeface="Verdana" pitchFamily="34" charset="0"/>
              </a:rPr>
              <a:t>		</a:t>
            </a:r>
            <a:r>
              <a:rPr lang="en-US" sz="1600" dirty="0">
                <a:latin typeface="Verdana" pitchFamily="34" charset="0"/>
              </a:rPr>
              <a:t>Order</a:t>
            </a:r>
            <a:r>
              <a:rPr lang="en-US" sz="1600" b="1" dirty="0">
                <a:latin typeface="Verdana" pitchFamily="34" charset="0"/>
              </a:rPr>
              <a:t> </a:t>
            </a:r>
            <a:r>
              <a:rPr lang="en-US" sz="1600" b="1" dirty="0" smtClean="0">
                <a:latin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</a:rPr>
              <a:t>Lepidoptera</a:t>
            </a:r>
            <a:endParaRPr lang="en-US" sz="1600" dirty="0">
              <a:latin typeface="Verdana" pitchFamily="34" charset="0"/>
            </a:endParaRPr>
          </a:p>
          <a:p>
            <a:r>
              <a:rPr lang="en-US" sz="1600" dirty="0">
                <a:latin typeface="Verdana" pitchFamily="34" charset="0"/>
              </a:rPr>
              <a:t>Order</a:t>
            </a:r>
            <a:r>
              <a:rPr lang="en-US" sz="1600" b="1" dirty="0">
                <a:latin typeface="Verdana" pitchFamily="34" charset="0"/>
              </a:rPr>
              <a:t>  </a:t>
            </a:r>
            <a:r>
              <a:rPr lang="en-US" sz="2400" b="1" dirty="0" err="1">
                <a:latin typeface="Verdana" pitchFamily="34" charset="0"/>
              </a:rPr>
              <a:t>Isoptera</a:t>
            </a:r>
            <a:r>
              <a:rPr lang="en-US" sz="2400" b="1" dirty="0">
                <a:latin typeface="Verdana" pitchFamily="34" charset="0"/>
              </a:rPr>
              <a:t>		</a:t>
            </a:r>
            <a:r>
              <a:rPr lang="en-US" sz="1600" dirty="0">
                <a:latin typeface="Verdana" pitchFamily="34" charset="0"/>
              </a:rPr>
              <a:t>Order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Diptera</a:t>
            </a:r>
            <a:r>
              <a:rPr lang="en-US" sz="2400" b="1" dirty="0">
                <a:latin typeface="Verdana" pitchFamily="34" charset="0"/>
              </a:rPr>
              <a:t>  </a:t>
            </a:r>
          </a:p>
          <a:p>
            <a:r>
              <a:rPr lang="en-US" sz="1600" dirty="0">
                <a:latin typeface="Verdana" pitchFamily="34" charset="0"/>
              </a:rPr>
              <a:t>Order  </a:t>
            </a:r>
            <a:r>
              <a:rPr lang="en-US" sz="2400" b="1" dirty="0" err="1">
                <a:latin typeface="Verdana" pitchFamily="34" charset="0"/>
              </a:rPr>
              <a:t>Odonata</a:t>
            </a:r>
            <a:r>
              <a:rPr lang="en-US" sz="2400" b="1" dirty="0"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 b="4312"/>
          <a:stretch>
            <a:fillRect/>
          </a:stretch>
        </p:blipFill>
        <p:spPr bwMode="auto">
          <a:xfrm>
            <a:off x="457200" y="685800"/>
            <a:ext cx="81534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15888" y="152400"/>
            <a:ext cx="573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err="1">
                <a:latin typeface="Verdana" pitchFamily="34" charset="0"/>
              </a:rPr>
              <a:t>Suphylum</a:t>
            </a:r>
            <a:r>
              <a:rPr lang="en-US" dirty="0">
                <a:latin typeface="Verdana" pitchFamily="34" charset="0"/>
              </a:rPr>
              <a:t> 5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Hexapoda</a:t>
            </a:r>
            <a:r>
              <a:rPr lang="en-US" sz="2400" b="1" dirty="0">
                <a:solidFill>
                  <a:srgbClr val="FFFF66"/>
                </a:solidFill>
                <a:latin typeface="Verdana" pitchFamily="34" charset="0"/>
              </a:rPr>
              <a:t>  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Class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Insecta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762000"/>
            <a:ext cx="3733800" cy="31400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chemeClr val="accent1"/>
                </a:solidFill>
                <a:latin typeface="Verdana" pitchFamily="34" charset="0"/>
              </a:rPr>
              <a:t>The “bugs!”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Verdana" pitchFamily="34" charset="0"/>
              </a:rPr>
              <a:t>Ah! The smell of mothballs!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81000" y="685800"/>
            <a:ext cx="83058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latin typeface="Verdana" pitchFamily="34" charset="0"/>
              </a:rPr>
              <a:t>Metamorphosis</a:t>
            </a:r>
            <a:r>
              <a:rPr lang="en-US" sz="2400" b="1">
                <a:latin typeface="Verdana" pitchFamily="34" charset="0"/>
              </a:rPr>
              <a:t>             </a:t>
            </a:r>
            <a:r>
              <a:rPr lang="en-US" sz="2400">
                <a:latin typeface="Verdana" pitchFamily="34" charset="0"/>
              </a:rPr>
              <a:t>is the change </a:t>
            </a:r>
          </a:p>
          <a:p>
            <a:r>
              <a:rPr lang="en-US" sz="2400">
                <a:latin typeface="Verdana" pitchFamily="34" charset="0"/>
              </a:rPr>
              <a:t>from a </a:t>
            </a:r>
            <a:r>
              <a:rPr lang="en-US" sz="3200" b="1">
                <a:solidFill>
                  <a:srgbClr val="0000FF"/>
                </a:solidFill>
                <a:latin typeface="Verdana" pitchFamily="34" charset="0"/>
              </a:rPr>
              <a:t>LARVAL</a:t>
            </a:r>
            <a:r>
              <a:rPr lang="en-US" sz="2400">
                <a:latin typeface="Verdana" pitchFamily="34" charset="0"/>
              </a:rPr>
              <a:t> form to…… an </a:t>
            </a:r>
            <a:r>
              <a:rPr lang="en-US" sz="3200" b="1">
                <a:solidFill>
                  <a:srgbClr val="0000FF"/>
                </a:solidFill>
                <a:latin typeface="Verdana" pitchFamily="34" charset="0"/>
              </a:rPr>
              <a:t>ADULT</a:t>
            </a:r>
            <a:r>
              <a:rPr lang="en-US" sz="2400" b="1">
                <a:latin typeface="Verdana" pitchFamily="34" charset="0"/>
              </a:rPr>
              <a:t> </a:t>
            </a:r>
            <a:r>
              <a:rPr lang="en-US" sz="2400">
                <a:latin typeface="Verdana" pitchFamily="34" charset="0"/>
              </a:rPr>
              <a:t>form</a:t>
            </a:r>
          </a:p>
          <a:p>
            <a:r>
              <a:rPr lang="en-US" sz="2400">
                <a:latin typeface="Verdana" pitchFamily="34" charset="0"/>
              </a:rPr>
              <a:t>			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62000" y="3200400"/>
            <a:ext cx="3200400" cy="17541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…which grows  by 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MOLTING</a:t>
            </a:r>
          </a:p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..but does      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NOT REPRODUCE</a:t>
            </a:r>
            <a:endParaRPr 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486400" y="3276600"/>
            <a:ext cx="3276600" cy="17351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..which does not grow 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 (MOLT)</a:t>
            </a:r>
          </a:p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..but does 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REPRODUCE</a:t>
            </a: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4343400" y="4038600"/>
            <a:ext cx="762000" cy="8382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1295400" y="5334000"/>
            <a:ext cx="76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1524000" y="5257800"/>
            <a:ext cx="1524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1981200" y="5181600"/>
            <a:ext cx="2286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2438400" y="5105400"/>
            <a:ext cx="304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5943600" y="5257800"/>
            <a:ext cx="3810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6858000" y="5257800"/>
            <a:ext cx="3810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7848600" y="5562600"/>
            <a:ext cx="76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AutoShape 13"/>
          <p:cNvSpPr>
            <a:spLocks noChangeArrowheads="1"/>
          </p:cNvSpPr>
          <p:nvPr/>
        </p:nvSpPr>
        <p:spPr bwMode="auto">
          <a:xfrm>
            <a:off x="6477000" y="5638800"/>
            <a:ext cx="228600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7315200" y="5562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=</a:t>
            </a:r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6096000" y="5638800"/>
            <a:ext cx="152400" cy="1524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0" name="Oval 16"/>
          <p:cNvSpPr>
            <a:spLocks noChangeArrowheads="1"/>
          </p:cNvSpPr>
          <p:nvPr/>
        </p:nvSpPr>
        <p:spPr bwMode="auto">
          <a:xfrm>
            <a:off x="7010400" y="5638800"/>
            <a:ext cx="152400" cy="1524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6172200" y="57912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6096000" y="58674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V="1">
            <a:off x="7086600" y="5486400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219200" y="990600"/>
            <a:ext cx="70866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Their wings have</a:t>
            </a:r>
            <a:r>
              <a:rPr lang="en-US" sz="2800" b="1">
                <a:solidFill>
                  <a:schemeClr val="bg2"/>
                </a:solidFill>
                <a:latin typeface="Verdana" pitchFamily="34" charset="0"/>
              </a:rPr>
              <a:t> completely</a:t>
            </a:r>
          </a:p>
          <a:p>
            <a:pPr>
              <a:spcBef>
                <a:spcPct val="50000"/>
              </a:spcBef>
            </a:pPr>
            <a:endParaRPr lang="en-US" sz="2800" b="1">
              <a:solidFill>
                <a:schemeClr val="bg2"/>
              </a:solidFill>
              <a:latin typeface="Verdan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2"/>
                </a:solidFill>
                <a:latin typeface="Verdana" pitchFamily="34" charset="0"/>
              </a:rPr>
              <a:t>   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G  T   G</a:t>
            </a:r>
            <a:r>
              <a:rPr lang="en-US" sz="2400">
                <a:solidFill>
                  <a:schemeClr val="bg2"/>
                </a:solidFill>
                <a:latin typeface="Times New Roman" pitchFamily="18" charset="0"/>
              </a:rPr>
              <a:t>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>
                <a:solidFill>
                  <a:srgbClr val="0000FF"/>
                </a:solidFill>
                <a:latin typeface="Arial Black" pitchFamily="34" charset="0"/>
              </a:rPr>
              <a:t>HOLOMETABOLISM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600" b="1">
                <a:latin typeface="Verdana" pitchFamily="34" charset="0"/>
              </a:rPr>
              <a:t>   </a:t>
            </a:r>
            <a:r>
              <a:rPr lang="en-US" sz="1000" b="1">
                <a:latin typeface="Verdana" pitchFamily="34" charset="0"/>
              </a:rPr>
              <a:t> 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T       </a:t>
            </a:r>
            <a:r>
              <a:rPr lang="en-US" sz="1000" b="1">
                <a:solidFill>
                  <a:schemeClr val="bg2"/>
                </a:solidFill>
                <a:latin typeface="Verdana" pitchFamily="34" charset="0"/>
              </a:rPr>
              <a:t> 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T      </a:t>
            </a:r>
            <a:r>
              <a:rPr lang="en-US" sz="1000" b="1">
                <a:solidFill>
                  <a:schemeClr val="bg2"/>
                </a:solidFill>
                <a:latin typeface="Verdana" pitchFamily="34" charset="0"/>
              </a:rPr>
              <a:t> 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U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			      </a:t>
            </a:r>
            <a:r>
              <a:rPr lang="en-US" sz="1000" b="1">
                <a:solidFill>
                  <a:schemeClr val="bg2"/>
                </a:solidFill>
                <a:latin typeface="Verdana" pitchFamily="34" charset="0"/>
              </a:rPr>
              <a:t>  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5400000">
            <a:off x="7124700" y="4838700"/>
            <a:ext cx="9144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 rot="-5560355">
            <a:off x="6057900" y="4838700"/>
            <a:ext cx="9144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77000" y="4724400"/>
            <a:ext cx="1066800" cy="1371600"/>
          </a:xfrm>
          <a:prstGeom prst="actionButtonHelp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83820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      </a:t>
            </a:r>
            <a:endParaRPr lang="en-US" sz="2400">
              <a:solidFill>
                <a:schemeClr val="bg2"/>
              </a:solidFill>
              <a:latin typeface="Times New Roman" pitchFamily="18" charset="0"/>
            </a:endParaRPr>
          </a:p>
          <a:p>
            <a:r>
              <a:rPr lang="en-US" sz="4400">
                <a:solidFill>
                  <a:srgbClr val="0000FF"/>
                </a:solidFill>
                <a:latin typeface="Arial Black" pitchFamily="34" charset="0"/>
              </a:rPr>
              <a:t>Holometabolism</a:t>
            </a:r>
          </a:p>
          <a:p>
            <a:r>
              <a:rPr lang="en-US" sz="3600" b="1">
                <a:latin typeface="Verdana" pitchFamily="34" charset="0"/>
              </a:rPr>
              <a:t>   </a:t>
            </a:r>
            <a:endParaRPr lang="en-US" sz="2800" b="1">
              <a:solidFill>
                <a:schemeClr val="bg2"/>
              </a:solidFill>
              <a:latin typeface="Verdana" pitchFamily="34" charset="0"/>
            </a:endParaRPr>
          </a:p>
          <a:p>
            <a:r>
              <a:rPr lang="en-US" sz="3600" b="1">
                <a:latin typeface="Verdana" pitchFamily="34" charset="0"/>
              </a:rPr>
              <a:t>Holometabola = </a:t>
            </a:r>
            <a:r>
              <a:rPr lang="en-US" sz="3600" b="1" u="sng">
                <a:solidFill>
                  <a:srgbClr val="0000FF"/>
                </a:solidFill>
                <a:latin typeface="Verdana" pitchFamily="34" charset="0"/>
              </a:rPr>
              <a:t>Endo</a:t>
            </a:r>
            <a:r>
              <a:rPr lang="en-US" sz="3600" b="1">
                <a:latin typeface="Verdana" pitchFamily="34" charset="0"/>
              </a:rPr>
              <a:t>pterygota</a:t>
            </a:r>
            <a:endParaRPr lang="en-US" sz="240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4 ORDERS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800" b="1">
                <a:latin typeface="Verdana" pitchFamily="34" charset="0"/>
              </a:rPr>
              <a:t>Egg  -&gt;  larvae -&gt;  pupa   -&gt;  adult</a:t>
            </a:r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762000" y="4953000"/>
            <a:ext cx="533400" cy="381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Freeform 7"/>
          <p:cNvSpPr>
            <a:spLocks/>
          </p:cNvSpPr>
          <p:nvPr/>
        </p:nvSpPr>
        <p:spPr bwMode="auto">
          <a:xfrm>
            <a:off x="2098675" y="4897438"/>
            <a:ext cx="838200" cy="1168400"/>
          </a:xfrm>
          <a:custGeom>
            <a:avLst/>
            <a:gdLst>
              <a:gd name="T0" fmla="*/ 2147483647 w 528"/>
              <a:gd name="T1" fmla="*/ 2147483647 h 736"/>
              <a:gd name="T2" fmla="*/ 2147483647 w 528"/>
              <a:gd name="T3" fmla="*/ 2147483647 h 736"/>
              <a:gd name="T4" fmla="*/ 2147483647 w 528"/>
              <a:gd name="T5" fmla="*/ 2147483647 h 736"/>
              <a:gd name="T6" fmla="*/ 2147483647 w 528"/>
              <a:gd name="T7" fmla="*/ 2147483647 h 736"/>
              <a:gd name="T8" fmla="*/ 2147483647 w 528"/>
              <a:gd name="T9" fmla="*/ 2147483647 h 736"/>
              <a:gd name="T10" fmla="*/ 2147483647 w 528"/>
              <a:gd name="T11" fmla="*/ 2147483647 h 736"/>
              <a:gd name="T12" fmla="*/ 2147483647 w 528"/>
              <a:gd name="T13" fmla="*/ 2147483647 h 736"/>
              <a:gd name="T14" fmla="*/ 0 w 528"/>
              <a:gd name="T15" fmla="*/ 2147483647 h 736"/>
              <a:gd name="T16" fmla="*/ 2147483647 w 528"/>
              <a:gd name="T17" fmla="*/ 2147483647 h 736"/>
              <a:gd name="T18" fmla="*/ 2147483647 w 528"/>
              <a:gd name="T19" fmla="*/ 2147483647 h 736"/>
              <a:gd name="T20" fmla="*/ 2147483647 w 528"/>
              <a:gd name="T21" fmla="*/ 2147483647 h 736"/>
              <a:gd name="T22" fmla="*/ 2147483647 w 528"/>
              <a:gd name="T23" fmla="*/ 2147483647 h 736"/>
              <a:gd name="T24" fmla="*/ 2147483647 w 528"/>
              <a:gd name="T25" fmla="*/ 2147483647 h 736"/>
              <a:gd name="T26" fmla="*/ 2147483647 w 528"/>
              <a:gd name="T27" fmla="*/ 2147483647 h 736"/>
              <a:gd name="T28" fmla="*/ 2147483647 w 528"/>
              <a:gd name="T29" fmla="*/ 2147483647 h 736"/>
              <a:gd name="T30" fmla="*/ 2147483647 w 528"/>
              <a:gd name="T31" fmla="*/ 2147483647 h 736"/>
              <a:gd name="T32" fmla="*/ 2147483647 w 528"/>
              <a:gd name="T33" fmla="*/ 2147483647 h 736"/>
              <a:gd name="T34" fmla="*/ 2147483647 w 528"/>
              <a:gd name="T35" fmla="*/ 2147483647 h 736"/>
              <a:gd name="T36" fmla="*/ 2147483647 w 528"/>
              <a:gd name="T37" fmla="*/ 2147483647 h 736"/>
              <a:gd name="T38" fmla="*/ 2147483647 w 528"/>
              <a:gd name="T39" fmla="*/ 2147483647 h 736"/>
              <a:gd name="T40" fmla="*/ 2147483647 w 528"/>
              <a:gd name="T41" fmla="*/ 2147483647 h 736"/>
              <a:gd name="T42" fmla="*/ 2147483647 w 528"/>
              <a:gd name="T43" fmla="*/ 2147483647 h 736"/>
              <a:gd name="T44" fmla="*/ 2147483647 w 528"/>
              <a:gd name="T45" fmla="*/ 2147483647 h 736"/>
              <a:gd name="T46" fmla="*/ 2147483647 w 528"/>
              <a:gd name="T47" fmla="*/ 2147483647 h 736"/>
              <a:gd name="T48" fmla="*/ 2147483647 w 528"/>
              <a:gd name="T49" fmla="*/ 2147483647 h 7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28"/>
              <a:gd name="T76" fmla="*/ 0 h 736"/>
              <a:gd name="T77" fmla="*/ 528 w 528"/>
              <a:gd name="T78" fmla="*/ 736 h 7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28" h="736">
                <a:moveTo>
                  <a:pt x="455" y="14"/>
                </a:moveTo>
                <a:cubicBezTo>
                  <a:pt x="388" y="3"/>
                  <a:pt x="394" y="0"/>
                  <a:pt x="309" y="14"/>
                </a:cubicBezTo>
                <a:cubicBezTo>
                  <a:pt x="292" y="17"/>
                  <a:pt x="276" y="25"/>
                  <a:pt x="260" y="30"/>
                </a:cubicBezTo>
                <a:cubicBezTo>
                  <a:pt x="252" y="33"/>
                  <a:pt x="236" y="38"/>
                  <a:pt x="236" y="38"/>
                </a:cubicBezTo>
                <a:cubicBezTo>
                  <a:pt x="212" y="62"/>
                  <a:pt x="175" y="76"/>
                  <a:pt x="146" y="95"/>
                </a:cubicBezTo>
                <a:cubicBezTo>
                  <a:pt x="138" y="100"/>
                  <a:pt x="122" y="111"/>
                  <a:pt x="122" y="111"/>
                </a:cubicBezTo>
                <a:cubicBezTo>
                  <a:pt x="91" y="158"/>
                  <a:pt x="72" y="211"/>
                  <a:pt x="41" y="257"/>
                </a:cubicBezTo>
                <a:cubicBezTo>
                  <a:pt x="31" y="288"/>
                  <a:pt x="18" y="312"/>
                  <a:pt x="0" y="339"/>
                </a:cubicBezTo>
                <a:cubicBezTo>
                  <a:pt x="3" y="393"/>
                  <a:pt x="3" y="447"/>
                  <a:pt x="8" y="501"/>
                </a:cubicBezTo>
                <a:cubicBezTo>
                  <a:pt x="12" y="547"/>
                  <a:pt x="109" y="656"/>
                  <a:pt x="155" y="671"/>
                </a:cubicBezTo>
                <a:cubicBezTo>
                  <a:pt x="201" y="707"/>
                  <a:pt x="252" y="725"/>
                  <a:pt x="309" y="736"/>
                </a:cubicBezTo>
                <a:cubicBezTo>
                  <a:pt x="363" y="730"/>
                  <a:pt x="411" y="732"/>
                  <a:pt x="447" y="687"/>
                </a:cubicBezTo>
                <a:cubicBezTo>
                  <a:pt x="464" y="666"/>
                  <a:pt x="479" y="614"/>
                  <a:pt x="479" y="614"/>
                </a:cubicBezTo>
                <a:cubicBezTo>
                  <a:pt x="468" y="582"/>
                  <a:pt x="463" y="569"/>
                  <a:pt x="430" y="558"/>
                </a:cubicBezTo>
                <a:cubicBezTo>
                  <a:pt x="402" y="528"/>
                  <a:pt x="382" y="522"/>
                  <a:pt x="341" y="509"/>
                </a:cubicBezTo>
                <a:cubicBezTo>
                  <a:pt x="304" y="497"/>
                  <a:pt x="272" y="459"/>
                  <a:pt x="252" y="428"/>
                </a:cubicBezTo>
                <a:cubicBezTo>
                  <a:pt x="247" y="412"/>
                  <a:pt x="241" y="395"/>
                  <a:pt x="236" y="379"/>
                </a:cubicBezTo>
                <a:cubicBezTo>
                  <a:pt x="233" y="371"/>
                  <a:pt x="228" y="355"/>
                  <a:pt x="228" y="355"/>
                </a:cubicBezTo>
                <a:cubicBezTo>
                  <a:pt x="237" y="327"/>
                  <a:pt x="237" y="292"/>
                  <a:pt x="252" y="266"/>
                </a:cubicBezTo>
                <a:cubicBezTo>
                  <a:pt x="269" y="237"/>
                  <a:pt x="312" y="224"/>
                  <a:pt x="341" y="217"/>
                </a:cubicBezTo>
                <a:cubicBezTo>
                  <a:pt x="396" y="204"/>
                  <a:pt x="447" y="200"/>
                  <a:pt x="495" y="168"/>
                </a:cubicBezTo>
                <a:cubicBezTo>
                  <a:pt x="511" y="144"/>
                  <a:pt x="519" y="123"/>
                  <a:pt x="528" y="95"/>
                </a:cubicBezTo>
                <a:cubicBezTo>
                  <a:pt x="525" y="84"/>
                  <a:pt x="527" y="71"/>
                  <a:pt x="520" y="63"/>
                </a:cubicBezTo>
                <a:cubicBezTo>
                  <a:pt x="514" y="56"/>
                  <a:pt x="502" y="60"/>
                  <a:pt x="495" y="55"/>
                </a:cubicBezTo>
                <a:cubicBezTo>
                  <a:pt x="484" y="49"/>
                  <a:pt x="455" y="25"/>
                  <a:pt x="455" y="14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0" name="Freeform 8"/>
          <p:cNvSpPr>
            <a:spLocks/>
          </p:cNvSpPr>
          <p:nvPr/>
        </p:nvSpPr>
        <p:spPr bwMode="auto">
          <a:xfrm>
            <a:off x="2627313" y="5164138"/>
            <a:ext cx="334962" cy="271462"/>
          </a:xfrm>
          <a:custGeom>
            <a:avLst/>
            <a:gdLst>
              <a:gd name="T0" fmla="*/ 0 w 211"/>
              <a:gd name="T1" fmla="*/ 0 h 171"/>
              <a:gd name="T2" fmla="*/ 2147483647 w 211"/>
              <a:gd name="T3" fmla="*/ 2147483647 h 171"/>
              <a:gd name="T4" fmla="*/ 2147483647 w 211"/>
              <a:gd name="T5" fmla="*/ 2147483647 h 171"/>
              <a:gd name="T6" fmla="*/ 2147483647 w 211"/>
              <a:gd name="T7" fmla="*/ 2147483647 h 171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71"/>
              <a:gd name="T14" fmla="*/ 211 w 211"/>
              <a:gd name="T15" fmla="*/ 171 h 1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71">
                <a:moveTo>
                  <a:pt x="0" y="0"/>
                </a:moveTo>
                <a:cubicBezTo>
                  <a:pt x="24" y="76"/>
                  <a:pt x="14" y="118"/>
                  <a:pt x="97" y="146"/>
                </a:cubicBezTo>
                <a:cubicBezTo>
                  <a:pt x="117" y="165"/>
                  <a:pt x="118" y="171"/>
                  <a:pt x="154" y="171"/>
                </a:cubicBezTo>
                <a:cubicBezTo>
                  <a:pt x="173" y="171"/>
                  <a:pt x="211" y="162"/>
                  <a:pt x="211" y="162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Freeform 9"/>
          <p:cNvSpPr>
            <a:spLocks/>
          </p:cNvSpPr>
          <p:nvPr/>
        </p:nvSpPr>
        <p:spPr bwMode="auto">
          <a:xfrm>
            <a:off x="2438400" y="5334000"/>
            <a:ext cx="334963" cy="271463"/>
          </a:xfrm>
          <a:custGeom>
            <a:avLst/>
            <a:gdLst>
              <a:gd name="T0" fmla="*/ 0 w 211"/>
              <a:gd name="T1" fmla="*/ 0 h 171"/>
              <a:gd name="T2" fmla="*/ 2147483647 w 211"/>
              <a:gd name="T3" fmla="*/ 2147483647 h 171"/>
              <a:gd name="T4" fmla="*/ 2147483647 w 211"/>
              <a:gd name="T5" fmla="*/ 2147483647 h 171"/>
              <a:gd name="T6" fmla="*/ 2147483647 w 211"/>
              <a:gd name="T7" fmla="*/ 2147483647 h 171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71"/>
              <a:gd name="T14" fmla="*/ 211 w 211"/>
              <a:gd name="T15" fmla="*/ 171 h 1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71">
                <a:moveTo>
                  <a:pt x="0" y="0"/>
                </a:moveTo>
                <a:cubicBezTo>
                  <a:pt x="24" y="76"/>
                  <a:pt x="14" y="118"/>
                  <a:pt x="97" y="146"/>
                </a:cubicBezTo>
                <a:cubicBezTo>
                  <a:pt x="117" y="165"/>
                  <a:pt x="118" y="171"/>
                  <a:pt x="154" y="171"/>
                </a:cubicBezTo>
                <a:cubicBezTo>
                  <a:pt x="173" y="171"/>
                  <a:pt x="211" y="162"/>
                  <a:pt x="211" y="162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Freeform 10"/>
          <p:cNvSpPr>
            <a:spLocks/>
          </p:cNvSpPr>
          <p:nvPr/>
        </p:nvSpPr>
        <p:spPr bwMode="auto">
          <a:xfrm>
            <a:off x="2514600" y="5257800"/>
            <a:ext cx="334963" cy="271463"/>
          </a:xfrm>
          <a:custGeom>
            <a:avLst/>
            <a:gdLst>
              <a:gd name="T0" fmla="*/ 0 w 211"/>
              <a:gd name="T1" fmla="*/ 0 h 171"/>
              <a:gd name="T2" fmla="*/ 2147483647 w 211"/>
              <a:gd name="T3" fmla="*/ 2147483647 h 171"/>
              <a:gd name="T4" fmla="*/ 2147483647 w 211"/>
              <a:gd name="T5" fmla="*/ 2147483647 h 171"/>
              <a:gd name="T6" fmla="*/ 2147483647 w 211"/>
              <a:gd name="T7" fmla="*/ 2147483647 h 171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71"/>
              <a:gd name="T14" fmla="*/ 211 w 211"/>
              <a:gd name="T15" fmla="*/ 171 h 1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71">
                <a:moveTo>
                  <a:pt x="0" y="0"/>
                </a:moveTo>
                <a:cubicBezTo>
                  <a:pt x="24" y="76"/>
                  <a:pt x="14" y="118"/>
                  <a:pt x="97" y="146"/>
                </a:cubicBezTo>
                <a:cubicBezTo>
                  <a:pt x="117" y="165"/>
                  <a:pt x="118" y="171"/>
                  <a:pt x="154" y="171"/>
                </a:cubicBezTo>
                <a:cubicBezTo>
                  <a:pt x="173" y="171"/>
                  <a:pt x="211" y="162"/>
                  <a:pt x="211" y="162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Oval 11"/>
          <p:cNvSpPr>
            <a:spLocks noChangeArrowheads="1"/>
          </p:cNvSpPr>
          <p:nvPr/>
        </p:nvSpPr>
        <p:spPr bwMode="auto">
          <a:xfrm>
            <a:off x="4572000" y="4572000"/>
            <a:ext cx="762000" cy="1676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Freeform 12"/>
          <p:cNvSpPr>
            <a:spLocks/>
          </p:cNvSpPr>
          <p:nvPr/>
        </p:nvSpPr>
        <p:spPr bwMode="auto">
          <a:xfrm>
            <a:off x="4687888" y="4803775"/>
            <a:ext cx="536575" cy="754063"/>
          </a:xfrm>
          <a:custGeom>
            <a:avLst/>
            <a:gdLst>
              <a:gd name="T0" fmla="*/ 2147483647 w 338"/>
              <a:gd name="T1" fmla="*/ 0 h 475"/>
              <a:gd name="T2" fmla="*/ 0 w 338"/>
              <a:gd name="T3" fmla="*/ 2147483647 h 475"/>
              <a:gd name="T4" fmla="*/ 2147483647 w 338"/>
              <a:gd name="T5" fmla="*/ 2147483647 h 475"/>
              <a:gd name="T6" fmla="*/ 2147483647 w 338"/>
              <a:gd name="T7" fmla="*/ 2147483647 h 475"/>
              <a:gd name="T8" fmla="*/ 2147483647 w 338"/>
              <a:gd name="T9" fmla="*/ 2147483647 h 475"/>
              <a:gd name="T10" fmla="*/ 2147483647 w 338"/>
              <a:gd name="T11" fmla="*/ 2147483647 h 475"/>
              <a:gd name="T12" fmla="*/ 2147483647 w 338"/>
              <a:gd name="T13" fmla="*/ 2147483647 h 475"/>
              <a:gd name="T14" fmla="*/ 2147483647 w 338"/>
              <a:gd name="T15" fmla="*/ 2147483647 h 475"/>
              <a:gd name="T16" fmla="*/ 2147483647 w 338"/>
              <a:gd name="T17" fmla="*/ 2147483647 h 475"/>
              <a:gd name="T18" fmla="*/ 2147483647 w 338"/>
              <a:gd name="T19" fmla="*/ 2147483647 h 475"/>
              <a:gd name="T20" fmla="*/ 2147483647 w 338"/>
              <a:gd name="T21" fmla="*/ 2147483647 h 475"/>
              <a:gd name="T22" fmla="*/ 2147483647 w 338"/>
              <a:gd name="T23" fmla="*/ 2147483647 h 475"/>
              <a:gd name="T24" fmla="*/ 2147483647 w 338"/>
              <a:gd name="T25" fmla="*/ 2147483647 h 475"/>
              <a:gd name="T26" fmla="*/ 2147483647 w 338"/>
              <a:gd name="T27" fmla="*/ 2147483647 h 4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8"/>
              <a:gd name="T43" fmla="*/ 0 h 475"/>
              <a:gd name="T44" fmla="*/ 338 w 338"/>
              <a:gd name="T45" fmla="*/ 475 h 47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8" h="475">
                <a:moveTo>
                  <a:pt x="41" y="0"/>
                </a:moveTo>
                <a:cubicBezTo>
                  <a:pt x="20" y="20"/>
                  <a:pt x="9" y="37"/>
                  <a:pt x="0" y="65"/>
                </a:cubicBezTo>
                <a:cubicBezTo>
                  <a:pt x="5" y="73"/>
                  <a:pt x="8" y="84"/>
                  <a:pt x="16" y="89"/>
                </a:cubicBezTo>
                <a:cubicBezTo>
                  <a:pt x="47" y="108"/>
                  <a:pt x="83" y="110"/>
                  <a:pt x="114" y="130"/>
                </a:cubicBezTo>
                <a:cubicBezTo>
                  <a:pt x="130" y="154"/>
                  <a:pt x="153" y="175"/>
                  <a:pt x="162" y="203"/>
                </a:cubicBezTo>
                <a:cubicBezTo>
                  <a:pt x="167" y="219"/>
                  <a:pt x="178" y="252"/>
                  <a:pt x="178" y="252"/>
                </a:cubicBezTo>
                <a:cubicBezTo>
                  <a:pt x="173" y="273"/>
                  <a:pt x="167" y="295"/>
                  <a:pt x="162" y="316"/>
                </a:cubicBezTo>
                <a:cubicBezTo>
                  <a:pt x="159" y="327"/>
                  <a:pt x="154" y="349"/>
                  <a:pt x="154" y="349"/>
                </a:cubicBezTo>
                <a:cubicBezTo>
                  <a:pt x="162" y="439"/>
                  <a:pt x="151" y="475"/>
                  <a:pt x="203" y="398"/>
                </a:cubicBezTo>
                <a:cubicBezTo>
                  <a:pt x="226" y="327"/>
                  <a:pt x="222" y="257"/>
                  <a:pt x="178" y="195"/>
                </a:cubicBezTo>
                <a:cubicBezTo>
                  <a:pt x="181" y="180"/>
                  <a:pt x="185" y="141"/>
                  <a:pt x="203" y="130"/>
                </a:cubicBezTo>
                <a:cubicBezTo>
                  <a:pt x="224" y="117"/>
                  <a:pt x="275" y="105"/>
                  <a:pt x="300" y="97"/>
                </a:cubicBezTo>
                <a:cubicBezTo>
                  <a:pt x="338" y="41"/>
                  <a:pt x="316" y="68"/>
                  <a:pt x="316" y="8"/>
                </a:cubicBezTo>
                <a:cubicBezTo>
                  <a:pt x="316" y="2"/>
                  <a:pt x="322" y="19"/>
                  <a:pt x="325" y="24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>
            <a:off x="4551363" y="5305425"/>
            <a:ext cx="781050" cy="773113"/>
          </a:xfrm>
          <a:custGeom>
            <a:avLst/>
            <a:gdLst>
              <a:gd name="T0" fmla="*/ 2147483647 w 492"/>
              <a:gd name="T1" fmla="*/ 0 h 487"/>
              <a:gd name="T2" fmla="*/ 2147483647 w 492"/>
              <a:gd name="T3" fmla="*/ 2147483647 h 487"/>
              <a:gd name="T4" fmla="*/ 2147483647 w 492"/>
              <a:gd name="T5" fmla="*/ 2147483647 h 487"/>
              <a:gd name="T6" fmla="*/ 2147483647 w 492"/>
              <a:gd name="T7" fmla="*/ 2147483647 h 487"/>
              <a:gd name="T8" fmla="*/ 2147483647 w 492"/>
              <a:gd name="T9" fmla="*/ 2147483647 h 487"/>
              <a:gd name="T10" fmla="*/ 2147483647 w 492"/>
              <a:gd name="T11" fmla="*/ 2147483647 h 487"/>
              <a:gd name="T12" fmla="*/ 2147483647 w 492"/>
              <a:gd name="T13" fmla="*/ 2147483647 h 487"/>
              <a:gd name="T14" fmla="*/ 2147483647 w 492"/>
              <a:gd name="T15" fmla="*/ 2147483647 h 487"/>
              <a:gd name="T16" fmla="*/ 2147483647 w 492"/>
              <a:gd name="T17" fmla="*/ 2147483647 h 487"/>
              <a:gd name="T18" fmla="*/ 2147483647 w 492"/>
              <a:gd name="T19" fmla="*/ 2147483647 h 487"/>
              <a:gd name="T20" fmla="*/ 2147483647 w 492"/>
              <a:gd name="T21" fmla="*/ 2147483647 h 487"/>
              <a:gd name="T22" fmla="*/ 2147483647 w 492"/>
              <a:gd name="T23" fmla="*/ 2147483647 h 4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2"/>
              <a:gd name="T37" fmla="*/ 0 h 487"/>
              <a:gd name="T38" fmla="*/ 492 w 492"/>
              <a:gd name="T39" fmla="*/ 487 h 4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2" h="487">
                <a:moveTo>
                  <a:pt x="21" y="0"/>
                </a:moveTo>
                <a:cubicBezTo>
                  <a:pt x="3" y="55"/>
                  <a:pt x="0" y="110"/>
                  <a:pt x="45" y="155"/>
                </a:cubicBezTo>
                <a:cubicBezTo>
                  <a:pt x="57" y="167"/>
                  <a:pt x="65" y="184"/>
                  <a:pt x="78" y="195"/>
                </a:cubicBezTo>
                <a:cubicBezTo>
                  <a:pt x="93" y="208"/>
                  <a:pt x="127" y="228"/>
                  <a:pt x="127" y="228"/>
                </a:cubicBezTo>
                <a:cubicBezTo>
                  <a:pt x="170" y="292"/>
                  <a:pt x="145" y="262"/>
                  <a:pt x="200" y="317"/>
                </a:cubicBezTo>
                <a:cubicBezTo>
                  <a:pt x="220" y="337"/>
                  <a:pt x="221" y="362"/>
                  <a:pt x="240" y="382"/>
                </a:cubicBezTo>
                <a:cubicBezTo>
                  <a:pt x="252" y="417"/>
                  <a:pt x="260" y="452"/>
                  <a:pt x="273" y="487"/>
                </a:cubicBezTo>
                <a:cubicBezTo>
                  <a:pt x="294" y="383"/>
                  <a:pt x="297" y="289"/>
                  <a:pt x="411" y="252"/>
                </a:cubicBezTo>
                <a:cubicBezTo>
                  <a:pt x="431" y="192"/>
                  <a:pt x="402" y="264"/>
                  <a:pt x="443" y="211"/>
                </a:cubicBezTo>
                <a:cubicBezTo>
                  <a:pt x="454" y="197"/>
                  <a:pt x="457" y="178"/>
                  <a:pt x="467" y="163"/>
                </a:cubicBezTo>
                <a:cubicBezTo>
                  <a:pt x="485" y="107"/>
                  <a:pt x="464" y="176"/>
                  <a:pt x="484" y="90"/>
                </a:cubicBezTo>
                <a:cubicBezTo>
                  <a:pt x="486" y="81"/>
                  <a:pt x="492" y="65"/>
                  <a:pt x="492" y="65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4114800" y="31242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Aquatic nymph</a:t>
            </a:r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 flipH="1">
            <a:off x="3886200" y="3352800"/>
            <a:ext cx="2286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8" name="Freeform 16"/>
          <p:cNvSpPr>
            <a:spLocks/>
          </p:cNvSpPr>
          <p:nvPr/>
        </p:nvSpPr>
        <p:spPr bwMode="auto">
          <a:xfrm>
            <a:off x="2081213" y="5267325"/>
            <a:ext cx="339725" cy="463550"/>
          </a:xfrm>
          <a:custGeom>
            <a:avLst/>
            <a:gdLst>
              <a:gd name="T0" fmla="*/ 2147483647 w 214"/>
              <a:gd name="T1" fmla="*/ 0 h 292"/>
              <a:gd name="T2" fmla="*/ 2147483647 w 214"/>
              <a:gd name="T3" fmla="*/ 2147483647 h 292"/>
              <a:gd name="T4" fmla="*/ 2147483647 w 214"/>
              <a:gd name="T5" fmla="*/ 2147483647 h 292"/>
              <a:gd name="T6" fmla="*/ 2147483647 w 214"/>
              <a:gd name="T7" fmla="*/ 2147483647 h 292"/>
              <a:gd name="T8" fmla="*/ 2147483647 w 214"/>
              <a:gd name="T9" fmla="*/ 2147483647 h 292"/>
              <a:gd name="T10" fmla="*/ 2147483647 w 214"/>
              <a:gd name="T11" fmla="*/ 2147483647 h 292"/>
              <a:gd name="T12" fmla="*/ 2147483647 w 214"/>
              <a:gd name="T13" fmla="*/ 2147483647 h 292"/>
              <a:gd name="T14" fmla="*/ 2147483647 w 214"/>
              <a:gd name="T15" fmla="*/ 0 h 2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4"/>
              <a:gd name="T25" fmla="*/ 0 h 292"/>
              <a:gd name="T26" fmla="*/ 214 w 214"/>
              <a:gd name="T27" fmla="*/ 292 h 2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4" h="292">
                <a:moveTo>
                  <a:pt x="182" y="0"/>
                </a:moveTo>
                <a:cubicBezTo>
                  <a:pt x="142" y="25"/>
                  <a:pt x="107" y="55"/>
                  <a:pt x="68" y="81"/>
                </a:cubicBezTo>
                <a:cubicBezTo>
                  <a:pt x="22" y="152"/>
                  <a:pt x="0" y="236"/>
                  <a:pt x="84" y="292"/>
                </a:cubicBezTo>
                <a:cubicBezTo>
                  <a:pt x="130" y="281"/>
                  <a:pt x="149" y="270"/>
                  <a:pt x="182" y="235"/>
                </a:cubicBezTo>
                <a:cubicBezTo>
                  <a:pt x="185" y="195"/>
                  <a:pt x="184" y="154"/>
                  <a:pt x="190" y="114"/>
                </a:cubicBezTo>
                <a:cubicBezTo>
                  <a:pt x="192" y="97"/>
                  <a:pt x="201" y="81"/>
                  <a:pt x="206" y="65"/>
                </a:cubicBezTo>
                <a:cubicBezTo>
                  <a:pt x="209" y="57"/>
                  <a:pt x="214" y="41"/>
                  <a:pt x="214" y="41"/>
                </a:cubicBezTo>
                <a:cubicBezTo>
                  <a:pt x="203" y="7"/>
                  <a:pt x="213" y="21"/>
                  <a:pt x="182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9" name="Freeform 17"/>
          <p:cNvSpPr>
            <a:spLocks/>
          </p:cNvSpPr>
          <p:nvPr/>
        </p:nvSpPr>
        <p:spPr bwMode="auto">
          <a:xfrm>
            <a:off x="4648200" y="5254625"/>
            <a:ext cx="271463" cy="309563"/>
          </a:xfrm>
          <a:custGeom>
            <a:avLst/>
            <a:gdLst>
              <a:gd name="T0" fmla="*/ 2147483647 w 171"/>
              <a:gd name="T1" fmla="*/ 0 h 195"/>
              <a:gd name="T2" fmla="*/ 2147483647 w 171"/>
              <a:gd name="T3" fmla="*/ 2147483647 h 195"/>
              <a:gd name="T4" fmla="*/ 2147483647 w 171"/>
              <a:gd name="T5" fmla="*/ 2147483647 h 195"/>
              <a:gd name="T6" fmla="*/ 2147483647 w 171"/>
              <a:gd name="T7" fmla="*/ 2147483647 h 195"/>
              <a:gd name="T8" fmla="*/ 2147483647 w 171"/>
              <a:gd name="T9" fmla="*/ 2147483647 h 195"/>
              <a:gd name="T10" fmla="*/ 2147483647 w 171"/>
              <a:gd name="T11" fmla="*/ 2147483647 h 195"/>
              <a:gd name="T12" fmla="*/ 2147483647 w 171"/>
              <a:gd name="T13" fmla="*/ 2147483647 h 195"/>
              <a:gd name="T14" fmla="*/ 2147483647 w 171"/>
              <a:gd name="T15" fmla="*/ 0 h 1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1"/>
              <a:gd name="T25" fmla="*/ 0 h 195"/>
              <a:gd name="T26" fmla="*/ 171 w 171"/>
              <a:gd name="T27" fmla="*/ 195 h 1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1" h="195">
                <a:moveTo>
                  <a:pt x="122" y="0"/>
                </a:moveTo>
                <a:cubicBezTo>
                  <a:pt x="60" y="15"/>
                  <a:pt x="51" y="14"/>
                  <a:pt x="9" y="57"/>
                </a:cubicBezTo>
                <a:cubicBezTo>
                  <a:pt x="6" y="65"/>
                  <a:pt x="0" y="73"/>
                  <a:pt x="1" y="81"/>
                </a:cubicBezTo>
                <a:cubicBezTo>
                  <a:pt x="3" y="99"/>
                  <a:pt x="30" y="171"/>
                  <a:pt x="49" y="178"/>
                </a:cubicBezTo>
                <a:cubicBezTo>
                  <a:pt x="65" y="184"/>
                  <a:pt x="98" y="195"/>
                  <a:pt x="98" y="195"/>
                </a:cubicBezTo>
                <a:cubicBezTo>
                  <a:pt x="137" y="187"/>
                  <a:pt x="158" y="192"/>
                  <a:pt x="171" y="154"/>
                </a:cubicBezTo>
                <a:cubicBezTo>
                  <a:pt x="171" y="150"/>
                  <a:pt x="170" y="67"/>
                  <a:pt x="155" y="41"/>
                </a:cubicBezTo>
                <a:cubicBezTo>
                  <a:pt x="146" y="25"/>
                  <a:pt x="122" y="19"/>
                  <a:pt x="122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0" name="Freeform 18"/>
          <p:cNvSpPr>
            <a:spLocks/>
          </p:cNvSpPr>
          <p:nvPr/>
        </p:nvSpPr>
        <p:spPr bwMode="auto">
          <a:xfrm>
            <a:off x="5013325" y="5292725"/>
            <a:ext cx="269875" cy="249238"/>
          </a:xfrm>
          <a:custGeom>
            <a:avLst/>
            <a:gdLst>
              <a:gd name="T0" fmla="*/ 2147483647 w 170"/>
              <a:gd name="T1" fmla="*/ 0 h 157"/>
              <a:gd name="T2" fmla="*/ 2147483647 w 170"/>
              <a:gd name="T3" fmla="*/ 2147483647 h 157"/>
              <a:gd name="T4" fmla="*/ 2147483647 w 170"/>
              <a:gd name="T5" fmla="*/ 2147483647 h 157"/>
              <a:gd name="T6" fmla="*/ 2147483647 w 170"/>
              <a:gd name="T7" fmla="*/ 2147483647 h 157"/>
              <a:gd name="T8" fmla="*/ 2147483647 w 170"/>
              <a:gd name="T9" fmla="*/ 2147483647 h 157"/>
              <a:gd name="T10" fmla="*/ 2147483647 w 170"/>
              <a:gd name="T11" fmla="*/ 2147483647 h 157"/>
              <a:gd name="T12" fmla="*/ 2147483647 w 170"/>
              <a:gd name="T13" fmla="*/ 0 h 1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0"/>
              <a:gd name="T22" fmla="*/ 0 h 157"/>
              <a:gd name="T23" fmla="*/ 170 w 170"/>
              <a:gd name="T24" fmla="*/ 157 h 1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0" h="157">
                <a:moveTo>
                  <a:pt x="95" y="0"/>
                </a:moveTo>
                <a:cubicBezTo>
                  <a:pt x="61" y="24"/>
                  <a:pt x="38" y="29"/>
                  <a:pt x="14" y="65"/>
                </a:cubicBezTo>
                <a:cubicBezTo>
                  <a:pt x="0" y="108"/>
                  <a:pt x="12" y="132"/>
                  <a:pt x="47" y="154"/>
                </a:cubicBezTo>
                <a:cubicBezTo>
                  <a:pt x="74" y="150"/>
                  <a:pt x="108" y="157"/>
                  <a:pt x="128" y="138"/>
                </a:cubicBezTo>
                <a:cubicBezTo>
                  <a:pt x="141" y="126"/>
                  <a:pt x="142" y="105"/>
                  <a:pt x="152" y="90"/>
                </a:cubicBezTo>
                <a:cubicBezTo>
                  <a:pt x="170" y="35"/>
                  <a:pt x="151" y="25"/>
                  <a:pt x="103" y="8"/>
                </a:cubicBezTo>
                <a:cubicBezTo>
                  <a:pt x="51" y="20"/>
                  <a:pt x="51" y="23"/>
                  <a:pt x="95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85800" y="852488"/>
            <a:ext cx="7543800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0000FF"/>
                </a:solidFill>
                <a:latin typeface="Arial Black" pitchFamily="34" charset="0"/>
              </a:rPr>
              <a:t>Holometabolism</a:t>
            </a:r>
            <a:r>
              <a:rPr lang="en-US" sz="3600">
                <a:latin typeface="Arial Unicode MS" pitchFamily="34" charset="-128"/>
              </a:rPr>
              <a:t> 	 	</a:t>
            </a:r>
          </a:p>
          <a:p>
            <a:pPr>
              <a:spcBef>
                <a:spcPct val="50000"/>
              </a:spcBef>
            </a:pPr>
            <a:endParaRPr lang="en-US" sz="360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4  ORDERS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>
                <a:latin typeface="Arial Unicode MS" pitchFamily="34" charset="-128"/>
              </a:rPr>
              <a:t>Wings on the INSIDE</a:t>
            </a:r>
            <a:r>
              <a:rPr lang="en-US" sz="3600">
                <a:latin typeface="Arial Unicode MS" pitchFamily="34" charset="-128"/>
              </a:rPr>
              <a:t> </a:t>
            </a:r>
            <a:r>
              <a:rPr lang="en-US" sz="2000">
                <a:latin typeface="Arial Unicode MS" pitchFamily="34" charset="-128"/>
              </a:rPr>
              <a:t>in the larva                       and must undergo a</a:t>
            </a:r>
            <a:r>
              <a:rPr lang="en-US" sz="3600">
                <a:latin typeface="Arial Unicode MS" pitchFamily="34" charset="-128"/>
              </a:rPr>
              <a:t> </a:t>
            </a:r>
            <a:r>
              <a:rPr lang="en-US" sz="3200">
                <a:latin typeface="Arial Unicode MS" pitchFamily="34" charset="-128"/>
              </a:rPr>
              <a:t>complete metamorphosis</a:t>
            </a:r>
            <a:r>
              <a:rPr lang="en-US" sz="3600">
                <a:latin typeface="Arial Unicode MS" pitchFamily="34" charset="-128"/>
              </a:rPr>
              <a:t>  </a:t>
            </a:r>
            <a:r>
              <a:rPr lang="en-US" sz="2000">
                <a:latin typeface="Arial Unicode MS" pitchFamily="34" charset="-128"/>
              </a:rPr>
              <a:t>to bring them out in the adult.                                                     				</a:t>
            </a:r>
            <a:r>
              <a:rPr lang="en-US" sz="2000" b="1">
                <a:solidFill>
                  <a:srgbClr val="FF0000"/>
                </a:solidFill>
                <a:latin typeface="Arial Unicode MS" pitchFamily="34" charset="-128"/>
              </a:rPr>
              <a:t>This is a </a:t>
            </a:r>
            <a:r>
              <a:rPr lang="en-US" sz="2000" b="1" u="sng">
                <a:solidFill>
                  <a:srgbClr val="FF0000"/>
                </a:solidFill>
                <a:latin typeface="Arial Unicode MS" pitchFamily="34" charset="-128"/>
              </a:rPr>
              <a:t>VERY</a:t>
            </a:r>
            <a:r>
              <a:rPr lang="en-US" sz="2000" b="1">
                <a:solidFill>
                  <a:srgbClr val="FF0000"/>
                </a:solidFill>
                <a:latin typeface="Arial Unicode MS" pitchFamily="34" charset="-128"/>
              </a:rPr>
              <a:t> dramatic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835150" y="2913063"/>
            <a:ext cx="300831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906588" y="2901950"/>
            <a:ext cx="111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>
              <a:latin typeface="Verdana" pitchFamily="34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617788" y="3300413"/>
            <a:ext cx="17954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Butterflies, moths</a:t>
            </a:r>
            <a:endParaRPr lang="en-US" sz="6000" b="1">
              <a:latin typeface="Verdana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255963" y="4157663"/>
            <a:ext cx="3522662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327400" y="4144963"/>
            <a:ext cx="111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>
              <a:latin typeface="Verdana" pitchFamily="34" charset="0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4337050" y="4144963"/>
            <a:ext cx="19319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 b="1">
                <a:solidFill>
                  <a:srgbClr val="FF0000"/>
                </a:solidFill>
                <a:latin typeface="Verdana" pitchFamily="34" charset="0"/>
              </a:rPr>
              <a:t>C</a:t>
            </a:r>
            <a:r>
              <a:rPr lang="en-US" sz="2500" b="1">
                <a:solidFill>
                  <a:srgbClr val="0000FF"/>
                </a:solidFill>
                <a:latin typeface="Verdana" pitchFamily="34" charset="0"/>
              </a:rPr>
              <a:t>oleoptera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4038600" y="4545013"/>
            <a:ext cx="1373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True Beetles.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>
              <a:latin typeface="Verdana" pitchFamily="34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4038600" y="4757738"/>
            <a:ext cx="3114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Look for “T” formed by ELYTRA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1893888" y="5591175"/>
            <a:ext cx="25542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1965325" y="5578475"/>
            <a:ext cx="111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>
              <a:latin typeface="Verdana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4191000" y="5486400"/>
            <a:ext cx="1319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 b="1">
                <a:solidFill>
                  <a:srgbClr val="FF0000"/>
                </a:solidFill>
                <a:latin typeface="Verdana" pitchFamily="34" charset="0"/>
              </a:rPr>
              <a:t>D</a:t>
            </a:r>
            <a:r>
              <a:rPr lang="en-US" sz="2500" b="1">
                <a:solidFill>
                  <a:srgbClr val="0000FF"/>
                </a:solidFill>
                <a:latin typeface="Verdana" pitchFamily="34" charset="0"/>
              </a:rPr>
              <a:t>iptera</a:t>
            </a: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4267200" y="5867400"/>
            <a:ext cx="931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True flies</a:t>
            </a: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3733800" y="6172200"/>
            <a:ext cx="19145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Look for HALTERES</a:t>
            </a:r>
            <a:endParaRPr lang="en-US" sz="6000" b="1">
              <a:latin typeface="Verdana" pitchFamily="34" charset="0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1716088" y="1609725"/>
            <a:ext cx="311626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1787525" y="1597025"/>
            <a:ext cx="3173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>
                <a:latin typeface="Verdana" pitchFamily="34" charset="0"/>
              </a:rPr>
              <a:t>Order</a:t>
            </a:r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2500" b="1">
                <a:solidFill>
                  <a:srgbClr val="FF0000"/>
                </a:solidFill>
                <a:latin typeface="Verdana" pitchFamily="34" charset="0"/>
              </a:rPr>
              <a:t>H</a:t>
            </a:r>
            <a:r>
              <a:rPr lang="en-US" sz="2500" b="1">
                <a:solidFill>
                  <a:srgbClr val="0000FF"/>
                </a:solidFill>
                <a:latin typeface="Verdana" pitchFamily="34" charset="0"/>
              </a:rPr>
              <a:t>ymenoptera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2498725" y="1997075"/>
            <a:ext cx="1781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Bees, ants, wasps</a:t>
            </a:r>
          </a:p>
        </p:txBody>
      </p:sp>
      <p:sp>
        <p:nvSpPr>
          <p:cNvPr id="56338" name="Oval 18"/>
          <p:cNvSpPr>
            <a:spLocks noChangeArrowheads="1"/>
          </p:cNvSpPr>
          <p:nvPr/>
        </p:nvSpPr>
        <p:spPr bwMode="auto">
          <a:xfrm>
            <a:off x="7391400" y="4114800"/>
            <a:ext cx="533400" cy="947738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9" name="Rectangle 19"/>
          <p:cNvSpPr>
            <a:spLocks noChangeArrowheads="1"/>
          </p:cNvSpPr>
          <p:nvPr/>
        </p:nvSpPr>
        <p:spPr bwMode="auto">
          <a:xfrm>
            <a:off x="7391400" y="4419600"/>
            <a:ext cx="533400" cy="301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0" name="Rectangle 20"/>
          <p:cNvSpPr>
            <a:spLocks noChangeArrowheads="1"/>
          </p:cNvSpPr>
          <p:nvPr/>
        </p:nvSpPr>
        <p:spPr bwMode="auto">
          <a:xfrm>
            <a:off x="7620000" y="4419600"/>
            <a:ext cx="46038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Oval 21"/>
          <p:cNvSpPr>
            <a:spLocks noChangeArrowheads="1"/>
          </p:cNvSpPr>
          <p:nvPr/>
        </p:nvSpPr>
        <p:spPr bwMode="auto">
          <a:xfrm>
            <a:off x="6553200" y="5562600"/>
            <a:ext cx="652463" cy="357188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2" name="Oval 22"/>
          <p:cNvSpPr>
            <a:spLocks noChangeArrowheads="1"/>
          </p:cNvSpPr>
          <p:nvPr/>
        </p:nvSpPr>
        <p:spPr bwMode="auto">
          <a:xfrm>
            <a:off x="5715000" y="5562600"/>
            <a:ext cx="652463" cy="357188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3" name="Oval 23"/>
          <p:cNvSpPr>
            <a:spLocks noChangeArrowheads="1"/>
          </p:cNvSpPr>
          <p:nvPr/>
        </p:nvSpPr>
        <p:spPr bwMode="auto">
          <a:xfrm>
            <a:off x="6019800" y="5943600"/>
            <a:ext cx="238125" cy="120650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4" name="Oval 24"/>
          <p:cNvSpPr>
            <a:spLocks noChangeArrowheads="1"/>
          </p:cNvSpPr>
          <p:nvPr/>
        </p:nvSpPr>
        <p:spPr bwMode="auto">
          <a:xfrm>
            <a:off x="6705600" y="5943600"/>
            <a:ext cx="238125" cy="120650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5" name="Oval 25"/>
          <p:cNvSpPr>
            <a:spLocks noChangeArrowheads="1"/>
          </p:cNvSpPr>
          <p:nvPr/>
        </p:nvSpPr>
        <p:spPr bwMode="auto">
          <a:xfrm>
            <a:off x="6248400" y="5562600"/>
            <a:ext cx="474663" cy="949325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6" name="Oval 26"/>
          <p:cNvSpPr>
            <a:spLocks noChangeArrowheads="1"/>
          </p:cNvSpPr>
          <p:nvPr/>
        </p:nvSpPr>
        <p:spPr bwMode="auto">
          <a:xfrm>
            <a:off x="5751513" y="2616200"/>
            <a:ext cx="236537" cy="1246188"/>
          </a:xfrm>
          <a:prstGeom prst="ellipse">
            <a:avLst/>
          </a:prstGeom>
          <a:solidFill>
            <a:srgbClr val="FFFFFF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7" name="Oval 27"/>
          <p:cNvSpPr>
            <a:spLocks noChangeArrowheads="1"/>
          </p:cNvSpPr>
          <p:nvPr/>
        </p:nvSpPr>
        <p:spPr bwMode="auto">
          <a:xfrm>
            <a:off x="5105400" y="3200400"/>
            <a:ext cx="703263" cy="550863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8" name="Oval 28"/>
          <p:cNvSpPr>
            <a:spLocks noChangeArrowheads="1"/>
          </p:cNvSpPr>
          <p:nvPr/>
        </p:nvSpPr>
        <p:spPr bwMode="auto">
          <a:xfrm>
            <a:off x="5943600" y="3200400"/>
            <a:ext cx="685800" cy="549275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9" name="Oval 29"/>
          <p:cNvSpPr>
            <a:spLocks noChangeArrowheads="1"/>
          </p:cNvSpPr>
          <p:nvPr/>
        </p:nvSpPr>
        <p:spPr bwMode="auto">
          <a:xfrm rot="873886">
            <a:off x="4800600" y="2667000"/>
            <a:ext cx="1085850" cy="550863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0" name="Oval 30"/>
          <p:cNvSpPr>
            <a:spLocks noChangeArrowheads="1"/>
          </p:cNvSpPr>
          <p:nvPr/>
        </p:nvSpPr>
        <p:spPr bwMode="auto">
          <a:xfrm rot="-1147570">
            <a:off x="5943600" y="2667000"/>
            <a:ext cx="1085850" cy="549275"/>
          </a:xfrm>
          <a:prstGeom prst="ellipse">
            <a:avLst/>
          </a:prstGeom>
          <a:solidFill>
            <a:srgbClr val="008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1" name="Oval 31"/>
          <p:cNvSpPr>
            <a:spLocks noChangeArrowheads="1"/>
          </p:cNvSpPr>
          <p:nvPr/>
        </p:nvSpPr>
        <p:spPr bwMode="auto">
          <a:xfrm>
            <a:off x="5751513" y="2616200"/>
            <a:ext cx="236537" cy="1246188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2" name="Rectangle 32"/>
          <p:cNvSpPr>
            <a:spLocks noChangeArrowheads="1"/>
          </p:cNvSpPr>
          <p:nvPr/>
        </p:nvSpPr>
        <p:spPr bwMode="auto">
          <a:xfrm>
            <a:off x="1835150" y="2913063"/>
            <a:ext cx="300831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3" name="Rectangle 33"/>
          <p:cNvSpPr>
            <a:spLocks noChangeArrowheads="1"/>
          </p:cNvSpPr>
          <p:nvPr/>
        </p:nvSpPr>
        <p:spPr bwMode="auto">
          <a:xfrm>
            <a:off x="1906588" y="2901950"/>
            <a:ext cx="30019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>
                <a:latin typeface="Verdana" pitchFamily="34" charset="0"/>
              </a:rPr>
              <a:t>Order</a:t>
            </a:r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2500" b="1">
                <a:solidFill>
                  <a:srgbClr val="FF0000"/>
                </a:solidFill>
                <a:latin typeface="Verdana" pitchFamily="34" charset="0"/>
              </a:rPr>
              <a:t>L</a:t>
            </a:r>
            <a:r>
              <a:rPr lang="en-US" sz="2500" b="1">
                <a:solidFill>
                  <a:srgbClr val="0000FF"/>
                </a:solidFill>
                <a:latin typeface="Verdana" pitchFamily="34" charset="0"/>
              </a:rPr>
              <a:t>epidoptera</a:t>
            </a:r>
            <a:r>
              <a:rPr lang="en-US" sz="2500" b="1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 b="1">
              <a:latin typeface="Verdana" pitchFamily="34" charset="0"/>
            </a:endParaRPr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2617788" y="3300413"/>
            <a:ext cx="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6000">
              <a:latin typeface="Verdana" pitchFamily="34" charset="0"/>
            </a:endParaRPr>
          </a:p>
        </p:txBody>
      </p:sp>
      <p:sp>
        <p:nvSpPr>
          <p:cNvPr id="56355" name="Rectangle 35"/>
          <p:cNvSpPr>
            <a:spLocks noChangeArrowheads="1"/>
          </p:cNvSpPr>
          <p:nvPr/>
        </p:nvSpPr>
        <p:spPr bwMode="auto">
          <a:xfrm>
            <a:off x="3255963" y="4157663"/>
            <a:ext cx="3522662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3327400" y="4144963"/>
            <a:ext cx="1006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latin typeface="Verdana" pitchFamily="34" charset="0"/>
              </a:rPr>
              <a:t>   </a:t>
            </a:r>
            <a:r>
              <a:rPr lang="en-US">
                <a:latin typeface="Verdana" pitchFamily="34" charset="0"/>
              </a:rPr>
              <a:t>Order</a:t>
            </a:r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>
              <a:latin typeface="Verdana" pitchFamily="34" charset="0"/>
            </a:endParaRPr>
          </a:p>
        </p:txBody>
      </p:sp>
      <p:sp>
        <p:nvSpPr>
          <p:cNvPr id="56357" name="Rectangle 37"/>
          <p:cNvSpPr>
            <a:spLocks noChangeArrowheads="1"/>
          </p:cNvSpPr>
          <p:nvPr/>
        </p:nvSpPr>
        <p:spPr bwMode="auto">
          <a:xfrm>
            <a:off x="4337050" y="4144963"/>
            <a:ext cx="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6000">
              <a:latin typeface="Verdana" pitchFamily="34" charset="0"/>
            </a:endParaRPr>
          </a:p>
        </p:txBody>
      </p:sp>
      <p:sp>
        <p:nvSpPr>
          <p:cNvPr id="56358" name="Rectangle 39"/>
          <p:cNvSpPr>
            <a:spLocks noChangeArrowheads="1"/>
          </p:cNvSpPr>
          <p:nvPr/>
        </p:nvSpPr>
        <p:spPr bwMode="auto">
          <a:xfrm>
            <a:off x="4038600" y="4757738"/>
            <a:ext cx="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6000" b="1">
              <a:latin typeface="Verdana" pitchFamily="34" charset="0"/>
            </a:endParaRPr>
          </a:p>
        </p:txBody>
      </p:sp>
      <p:sp>
        <p:nvSpPr>
          <p:cNvPr id="56359" name="Rectangle 40"/>
          <p:cNvSpPr>
            <a:spLocks noChangeArrowheads="1"/>
          </p:cNvSpPr>
          <p:nvPr/>
        </p:nvSpPr>
        <p:spPr bwMode="auto">
          <a:xfrm>
            <a:off x="1893888" y="5591175"/>
            <a:ext cx="25542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60" name="Rectangle 41"/>
          <p:cNvSpPr>
            <a:spLocks noChangeArrowheads="1"/>
          </p:cNvSpPr>
          <p:nvPr/>
        </p:nvSpPr>
        <p:spPr bwMode="auto">
          <a:xfrm>
            <a:off x="3200400" y="5486400"/>
            <a:ext cx="1006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>
                <a:latin typeface="Verdana" pitchFamily="34" charset="0"/>
              </a:rPr>
              <a:t> Order</a:t>
            </a:r>
            <a:r>
              <a:rPr lang="en-US" sz="25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6000">
              <a:latin typeface="Verdana" pitchFamily="34" charset="0"/>
            </a:endParaRPr>
          </a:p>
        </p:txBody>
      </p:sp>
      <p:sp>
        <p:nvSpPr>
          <p:cNvPr id="56361" name="Rectangle 42"/>
          <p:cNvSpPr>
            <a:spLocks noChangeArrowheads="1"/>
          </p:cNvSpPr>
          <p:nvPr/>
        </p:nvSpPr>
        <p:spPr bwMode="auto">
          <a:xfrm>
            <a:off x="2973388" y="5578475"/>
            <a:ext cx="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2500" b="1">
              <a:solidFill>
                <a:srgbClr val="FF33CC"/>
              </a:solidFill>
              <a:latin typeface="Verdana" pitchFamily="34" charset="0"/>
            </a:endParaRPr>
          </a:p>
        </p:txBody>
      </p:sp>
      <p:sp>
        <p:nvSpPr>
          <p:cNvPr id="56362" name="Rectangle 43"/>
          <p:cNvSpPr>
            <a:spLocks noChangeArrowheads="1"/>
          </p:cNvSpPr>
          <p:nvPr/>
        </p:nvSpPr>
        <p:spPr bwMode="auto">
          <a:xfrm>
            <a:off x="2676525" y="5976938"/>
            <a:ext cx="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6000">
              <a:latin typeface="Verdana" pitchFamily="34" charset="0"/>
            </a:endParaRPr>
          </a:p>
        </p:txBody>
      </p:sp>
      <p:sp>
        <p:nvSpPr>
          <p:cNvPr id="56363" name="Rectangle 44"/>
          <p:cNvSpPr>
            <a:spLocks noChangeArrowheads="1"/>
          </p:cNvSpPr>
          <p:nvPr/>
        </p:nvSpPr>
        <p:spPr bwMode="auto">
          <a:xfrm>
            <a:off x="2676525" y="6191250"/>
            <a:ext cx="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6000" b="1">
              <a:latin typeface="Verdana" pitchFamily="34" charset="0"/>
            </a:endParaRPr>
          </a:p>
        </p:txBody>
      </p:sp>
      <p:sp>
        <p:nvSpPr>
          <p:cNvPr id="56364" name="Rectangle 45"/>
          <p:cNvSpPr>
            <a:spLocks noChangeArrowheads="1"/>
          </p:cNvSpPr>
          <p:nvPr/>
        </p:nvSpPr>
        <p:spPr bwMode="auto">
          <a:xfrm>
            <a:off x="1716088" y="1609725"/>
            <a:ext cx="311626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65" name="Rectangle 46"/>
          <p:cNvSpPr>
            <a:spLocks noChangeArrowheads="1"/>
          </p:cNvSpPr>
          <p:nvPr/>
        </p:nvSpPr>
        <p:spPr bwMode="auto">
          <a:xfrm>
            <a:off x="1787525" y="1597025"/>
            <a:ext cx="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56366" name="Rectangle 47"/>
          <p:cNvSpPr>
            <a:spLocks noChangeArrowheads="1"/>
          </p:cNvSpPr>
          <p:nvPr/>
        </p:nvSpPr>
        <p:spPr bwMode="auto">
          <a:xfrm>
            <a:off x="2498725" y="1997075"/>
            <a:ext cx="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6000" b="1">
              <a:latin typeface="Verdana" pitchFamily="34" charset="0"/>
            </a:endParaRPr>
          </a:p>
        </p:txBody>
      </p:sp>
      <p:sp>
        <p:nvSpPr>
          <p:cNvPr id="56367" name="Text Box 48"/>
          <p:cNvSpPr txBox="1">
            <a:spLocks noChangeArrowheads="1"/>
          </p:cNvSpPr>
          <p:nvPr/>
        </p:nvSpPr>
        <p:spPr bwMode="auto">
          <a:xfrm>
            <a:off x="266700" y="0"/>
            <a:ext cx="8034338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400" b="1">
                <a:latin typeface="Verdana" pitchFamily="34" charset="0"/>
              </a:rPr>
              <a:t>Division</a:t>
            </a:r>
            <a:r>
              <a:rPr lang="en-US" sz="44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  <a:latin typeface="Verdana" pitchFamily="34" charset="0"/>
              </a:rPr>
              <a:t>Endo</a:t>
            </a:r>
            <a:r>
              <a:rPr lang="en-US" sz="4400" b="1">
                <a:latin typeface="Verdana" pitchFamily="34" charset="0"/>
              </a:rPr>
              <a:t>pterygota</a:t>
            </a:r>
            <a:r>
              <a:rPr lang="en-US" sz="4400" b="1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 eaLnBrk="0" hangingPunct="0"/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Holometabolous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400" b="1">
                <a:latin typeface="Verdana" pitchFamily="34" charset="0"/>
              </a:rPr>
              <a:t>Life Cycle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            </a:t>
            </a:r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4 ORDERS: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 eaLnBrk="0" hangingPunct="0"/>
            <a:endParaRPr lang="en-US" sz="24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6368" name="Line 49"/>
          <p:cNvSpPr>
            <a:spLocks noChangeShapeType="1"/>
          </p:cNvSpPr>
          <p:nvPr/>
        </p:nvSpPr>
        <p:spPr bwMode="auto">
          <a:xfrm flipV="1">
            <a:off x="5715000" y="6019800"/>
            <a:ext cx="3810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69" name="Oval 50"/>
          <p:cNvSpPr>
            <a:spLocks noChangeArrowheads="1"/>
          </p:cNvSpPr>
          <p:nvPr/>
        </p:nvSpPr>
        <p:spPr bwMode="auto">
          <a:xfrm>
            <a:off x="6324600" y="5486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0" name="Oval 51"/>
          <p:cNvSpPr>
            <a:spLocks noChangeArrowheads="1"/>
          </p:cNvSpPr>
          <p:nvPr/>
        </p:nvSpPr>
        <p:spPr bwMode="auto">
          <a:xfrm>
            <a:off x="7467600" y="4114800"/>
            <a:ext cx="3810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1" name="Oval 52"/>
          <p:cNvSpPr>
            <a:spLocks noChangeArrowheads="1"/>
          </p:cNvSpPr>
          <p:nvPr/>
        </p:nvSpPr>
        <p:spPr bwMode="auto">
          <a:xfrm>
            <a:off x="5791200" y="2590800"/>
            <a:ext cx="1524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2" name="Oval 53"/>
          <p:cNvSpPr>
            <a:spLocks noChangeArrowheads="1"/>
          </p:cNvSpPr>
          <p:nvPr/>
        </p:nvSpPr>
        <p:spPr bwMode="auto">
          <a:xfrm>
            <a:off x="6019800" y="1752600"/>
            <a:ext cx="6096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3" name="Oval 54"/>
          <p:cNvSpPr>
            <a:spLocks noChangeArrowheads="1"/>
          </p:cNvSpPr>
          <p:nvPr/>
        </p:nvSpPr>
        <p:spPr bwMode="auto">
          <a:xfrm>
            <a:off x="6553200" y="1676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4" name="Line 55"/>
          <p:cNvSpPr>
            <a:spLocks noChangeShapeType="1"/>
          </p:cNvSpPr>
          <p:nvPr/>
        </p:nvSpPr>
        <p:spPr bwMode="auto">
          <a:xfrm flipH="1">
            <a:off x="5867400" y="19050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75" name="Oval 56"/>
          <p:cNvSpPr>
            <a:spLocks noChangeArrowheads="1"/>
          </p:cNvSpPr>
          <p:nvPr/>
        </p:nvSpPr>
        <p:spPr bwMode="auto">
          <a:xfrm rot="-3978159">
            <a:off x="6324600" y="1447800"/>
            <a:ext cx="152400" cy="457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6" name="Oval 57"/>
          <p:cNvSpPr>
            <a:spLocks noChangeArrowheads="1"/>
          </p:cNvSpPr>
          <p:nvPr/>
        </p:nvSpPr>
        <p:spPr bwMode="auto">
          <a:xfrm rot="-5084257">
            <a:off x="6324600" y="1524000"/>
            <a:ext cx="152400" cy="457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7" name="Oval 58"/>
          <p:cNvSpPr>
            <a:spLocks noChangeArrowheads="1"/>
          </p:cNvSpPr>
          <p:nvPr/>
        </p:nvSpPr>
        <p:spPr bwMode="auto">
          <a:xfrm>
            <a:off x="6781800" y="16764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8" name="Text Box 59"/>
          <p:cNvSpPr txBox="1">
            <a:spLocks noChangeArrowheads="1"/>
          </p:cNvSpPr>
          <p:nvPr/>
        </p:nvSpPr>
        <p:spPr bwMode="auto">
          <a:xfrm>
            <a:off x="457200" y="3733800"/>
            <a:ext cx="2438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CHiLD</a:t>
            </a:r>
            <a:r>
              <a:rPr lang="en-US" sz="2400">
                <a:latin typeface="Verdana" pitchFamily="34" charset="0"/>
              </a:rPr>
              <a:t> = </a:t>
            </a: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Bugs for decorating a nursery or a children’s picture 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0772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u="sng">
                <a:solidFill>
                  <a:srgbClr val="FF0000"/>
                </a:solidFill>
                <a:latin typeface="Arial Black" pitchFamily="34" charset="0"/>
              </a:rPr>
              <a:t>Hemi</a:t>
            </a:r>
            <a:r>
              <a:rPr lang="en-US" sz="4400">
                <a:solidFill>
                  <a:srgbClr val="FF0000"/>
                </a:solidFill>
                <a:latin typeface="Arial Black" pitchFamily="34" charset="0"/>
              </a:rPr>
              <a:t>metabolism</a:t>
            </a:r>
            <a:r>
              <a:rPr lang="en-US" sz="4400" b="1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sz="3600">
                <a:latin typeface="Arial Unicode MS" pitchFamily="34" charset="-128"/>
              </a:rPr>
              <a:t>		</a:t>
            </a:r>
          </a:p>
          <a:p>
            <a:r>
              <a:rPr lang="en-US" sz="3600">
                <a:latin typeface="Arial Unicode MS" pitchFamily="34" charset="-128"/>
              </a:rPr>
              <a:t> </a:t>
            </a:r>
          </a:p>
          <a:p>
            <a:endParaRPr lang="en-US" sz="3600">
              <a:latin typeface="Arial Unicode MS" pitchFamily="34" charset="-128"/>
            </a:endParaRPr>
          </a:p>
          <a:p>
            <a:r>
              <a:rPr lang="en-US" sz="2400">
                <a:latin typeface="Arial Black" pitchFamily="34" charset="0"/>
              </a:rPr>
              <a:t>5 ORDERS</a:t>
            </a:r>
            <a:endParaRPr lang="en-US" sz="3600">
              <a:latin typeface="Arial Black" pitchFamily="34" charset="0"/>
            </a:endParaRPr>
          </a:p>
          <a:p>
            <a:endParaRPr lang="en-US" sz="3600">
              <a:latin typeface="Arial Unicode MS" pitchFamily="34" charset="-128"/>
            </a:endParaRPr>
          </a:p>
          <a:p>
            <a:pPr>
              <a:buFontTx/>
              <a:buChar char="-"/>
            </a:pPr>
            <a:r>
              <a:rPr lang="en-US" sz="3200">
                <a:latin typeface="Arial Unicode MS" pitchFamily="34" charset="-128"/>
              </a:rPr>
              <a:t>Wings on the OUTSIDE </a:t>
            </a:r>
            <a:r>
              <a:rPr lang="en-US" sz="2000">
                <a:latin typeface="Arial Unicode MS" pitchFamily="34" charset="-128"/>
              </a:rPr>
              <a:t>in the larva already.           Only need an</a:t>
            </a:r>
            <a:r>
              <a:rPr lang="en-US" sz="3200">
                <a:latin typeface="Arial Unicode MS" pitchFamily="34" charset="-128"/>
              </a:rPr>
              <a:t> incomplete/partial metamorphosis </a:t>
            </a:r>
          </a:p>
          <a:p>
            <a:r>
              <a:rPr lang="en-US" sz="3200">
                <a:latin typeface="Arial Unicode MS" pitchFamily="34" charset="-128"/>
              </a:rPr>
              <a:t>= </a:t>
            </a:r>
            <a:r>
              <a:rPr lang="en-US" sz="3200">
                <a:solidFill>
                  <a:srgbClr val="FF0000"/>
                </a:solidFill>
                <a:latin typeface="Arial Unicode MS" pitchFamily="34" charset="-128"/>
              </a:rPr>
              <a:t>(using </a:t>
            </a:r>
            <a:r>
              <a:rPr lang="en-US" sz="3200" u="sng">
                <a:solidFill>
                  <a:srgbClr val="FF0000"/>
                </a:solidFill>
                <a:latin typeface="Arial Unicode MS" pitchFamily="34" charset="-128"/>
              </a:rPr>
              <a:t>half of the effort</a:t>
            </a:r>
            <a:r>
              <a:rPr lang="en-US" sz="3200">
                <a:solidFill>
                  <a:srgbClr val="FF0000"/>
                </a:solidFill>
                <a:latin typeface="Arial Unicode MS" pitchFamily="34" charset="-128"/>
              </a:rPr>
              <a:t>)</a:t>
            </a:r>
            <a:r>
              <a:rPr lang="en-US" sz="3200">
                <a:latin typeface="Arial Unicode MS" pitchFamily="34" charset="-128"/>
              </a:rPr>
              <a:t> </a:t>
            </a:r>
          </a:p>
          <a:p>
            <a:r>
              <a:rPr lang="en-US" sz="2000">
                <a:latin typeface="Arial Unicode MS" pitchFamily="34" charset="-128"/>
              </a:rPr>
              <a:t>to bring the insect to the mature adult stage.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762000" y="228600"/>
            <a:ext cx="7924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latin typeface="Verdana" pitchFamily="34" charset="0"/>
              </a:rPr>
              <a:t>Phylum </a:t>
            </a:r>
          </a:p>
          <a:p>
            <a:r>
              <a:rPr lang="en-US" sz="6000" b="1">
                <a:solidFill>
                  <a:schemeClr val="accent2"/>
                </a:solidFill>
                <a:latin typeface="Verdana" pitchFamily="34" charset="0"/>
              </a:rPr>
              <a:t>Arthropoda</a:t>
            </a:r>
          </a:p>
          <a:p>
            <a:endParaRPr lang="en-US" sz="3200" b="1">
              <a:solidFill>
                <a:schemeClr val="accent2"/>
              </a:solidFill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2 </a:t>
            </a:r>
            <a:r>
              <a:rPr lang="en-US" sz="4400" b="1">
                <a:solidFill>
                  <a:schemeClr val="accent2"/>
                </a:solidFill>
                <a:latin typeface="Verdana" pitchFamily="34" charset="0"/>
              </a:rPr>
              <a:t>Crustacea</a:t>
            </a:r>
          </a:p>
          <a:p>
            <a:r>
              <a:rPr lang="en-US" sz="2800" b="1">
                <a:solidFill>
                  <a:srgbClr val="008000"/>
                </a:solidFill>
                <a:latin typeface="Verdana" pitchFamily="34" charset="0"/>
              </a:rPr>
              <a:t>	</a:t>
            </a:r>
            <a:endParaRPr lang="en-US" sz="2400" b="1">
              <a:solidFill>
                <a:schemeClr val="accent2"/>
              </a:solidFill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	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Copepoda </a:t>
            </a:r>
          </a:p>
          <a:p>
            <a:r>
              <a:rPr lang="en-US" sz="2800">
                <a:latin typeface="Verdana" pitchFamily="34" charset="0"/>
              </a:rPr>
              <a:t>	Class </a:t>
            </a:r>
            <a:r>
              <a:rPr lang="en-US" sz="3600" b="1">
                <a:latin typeface="Verdana" pitchFamily="34" charset="0"/>
              </a:rPr>
              <a:t>Cirripedia</a:t>
            </a:r>
            <a:r>
              <a:rPr lang="en-US" sz="2800">
                <a:latin typeface="Verdana" pitchFamily="34" charset="0"/>
              </a:rPr>
              <a:t> </a:t>
            </a:r>
          </a:p>
          <a:p>
            <a:r>
              <a:rPr lang="en-US" sz="2800">
                <a:latin typeface="Verdana" pitchFamily="34" charset="0"/>
              </a:rPr>
              <a:t>	Class </a:t>
            </a:r>
            <a:r>
              <a:rPr lang="en-US" sz="3600" b="1">
                <a:latin typeface="Verdana" pitchFamily="34" charset="0"/>
              </a:rPr>
              <a:t>Malacostraca         </a:t>
            </a:r>
          </a:p>
          <a:p>
            <a:r>
              <a:rPr lang="en-US" sz="2000" b="1">
                <a:solidFill>
                  <a:srgbClr val="008000"/>
                </a:solidFill>
                <a:latin typeface="Verdana" pitchFamily="34" charset="0"/>
              </a:rPr>
              <a:t>          </a:t>
            </a:r>
            <a:r>
              <a:rPr lang="en-US" sz="2800">
                <a:latin typeface="Verdana" pitchFamily="34" charset="0"/>
              </a:rPr>
              <a:t>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Ostracoda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2800">
                <a:latin typeface="Verdana" pitchFamily="34" charset="0"/>
              </a:rPr>
              <a:t>	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	</a:t>
            </a:r>
          </a:p>
          <a:p>
            <a:r>
              <a:rPr lang="en-US" sz="2800">
                <a:latin typeface="Verdana" pitchFamily="34" charset="0"/>
              </a:rPr>
              <a:t>	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Branchiopoda </a:t>
            </a: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H="1">
            <a:off x="6324600" y="4648200"/>
            <a:ext cx="533400" cy="1524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667000" y="198120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8000"/>
                </a:solidFill>
                <a:latin typeface="Verdana" pitchFamily="34" charset="0"/>
              </a:rPr>
              <a:t>(Send your e-mails ‘CC MOB’) or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8000"/>
                </a:solidFill>
                <a:latin typeface="Verdana" pitchFamily="34" charset="0"/>
              </a:rPr>
              <a:t>  				   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‘B O CC M’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867400" y="4191000"/>
            <a:ext cx="292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Verdana" pitchFamily="34" charset="0"/>
              </a:rPr>
              <a:t>(Head of the mob!)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14400" y="457200"/>
            <a:ext cx="746760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Their </a:t>
            </a:r>
            <a:r>
              <a:rPr lang="en-US" sz="2400" b="1">
                <a:solidFill>
                  <a:schemeClr val="bg2"/>
                </a:solidFill>
                <a:latin typeface="Verdana" pitchFamily="34" charset="0"/>
              </a:rPr>
              <a:t>wings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 are</a:t>
            </a:r>
            <a:r>
              <a:rPr lang="en-US" sz="2400" b="1">
                <a:solidFill>
                  <a:schemeClr val="bg2"/>
                </a:solidFill>
                <a:latin typeface="Verdana" pitchFamily="34" charset="0"/>
              </a:rPr>
              <a:t> already out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       W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u="sng">
                <a:solidFill>
                  <a:srgbClr val="FF0000"/>
                </a:solidFill>
                <a:latin typeface="Arial Black" pitchFamily="34" charset="0"/>
              </a:rPr>
              <a:t>HEMIMETABOLISM</a:t>
            </a:r>
            <a:endParaRPr lang="en-US" sz="4400">
              <a:solidFill>
                <a:srgbClr val="FF0000"/>
              </a:solidFill>
              <a:latin typeface="Arial Black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>
                <a:latin typeface="Verdana" pitchFamily="34" charset="0"/>
              </a:rPr>
              <a:t>	 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N</a:t>
            </a:r>
            <a:r>
              <a:rPr lang="en-US" sz="4400">
                <a:latin typeface="Verdana" pitchFamily="34" charset="0"/>
              </a:rPr>
              <a:t>	 	 </a:t>
            </a: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L	 U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	  G	 	 R	 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	  S		 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			 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			 D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chemeClr val="bg2"/>
                </a:solidFill>
                <a:latin typeface="Verdana" pitchFamily="34" charset="0"/>
              </a:rPr>
              <a:t>			 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 rot="1099505">
            <a:off x="3657600" y="4953000"/>
            <a:ext cx="347663" cy="488950"/>
          </a:xfrm>
          <a:custGeom>
            <a:avLst/>
            <a:gdLst>
              <a:gd name="T0" fmla="*/ 0 w 171"/>
              <a:gd name="T1" fmla="*/ 0 h 260"/>
              <a:gd name="T2" fmla="*/ 2147483647 w 171"/>
              <a:gd name="T3" fmla="*/ 2147483647 h 260"/>
              <a:gd name="T4" fmla="*/ 2147483647 w 171"/>
              <a:gd name="T5" fmla="*/ 2147483647 h 260"/>
              <a:gd name="T6" fmla="*/ 2147483647 w 171"/>
              <a:gd name="T7" fmla="*/ 2147483647 h 260"/>
              <a:gd name="T8" fmla="*/ 2147483647 w 171"/>
              <a:gd name="T9" fmla="*/ 2147483647 h 260"/>
              <a:gd name="T10" fmla="*/ 2147483647 w 171"/>
              <a:gd name="T11" fmla="*/ 2147483647 h 2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1"/>
              <a:gd name="T19" fmla="*/ 0 h 260"/>
              <a:gd name="T20" fmla="*/ 171 w 171"/>
              <a:gd name="T21" fmla="*/ 260 h 2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1" h="260">
                <a:moveTo>
                  <a:pt x="0" y="0"/>
                </a:moveTo>
                <a:cubicBezTo>
                  <a:pt x="9" y="36"/>
                  <a:pt x="21" y="71"/>
                  <a:pt x="33" y="106"/>
                </a:cubicBezTo>
                <a:cubicBezTo>
                  <a:pt x="38" y="122"/>
                  <a:pt x="65" y="117"/>
                  <a:pt x="81" y="122"/>
                </a:cubicBezTo>
                <a:cubicBezTo>
                  <a:pt x="89" y="125"/>
                  <a:pt x="106" y="130"/>
                  <a:pt x="106" y="130"/>
                </a:cubicBezTo>
                <a:cubicBezTo>
                  <a:pt x="124" y="150"/>
                  <a:pt x="154" y="195"/>
                  <a:pt x="154" y="195"/>
                </a:cubicBezTo>
                <a:cubicBezTo>
                  <a:pt x="161" y="217"/>
                  <a:pt x="171" y="237"/>
                  <a:pt x="171" y="2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 rot="10720232" flipV="1">
            <a:off x="6780213" y="5713413"/>
            <a:ext cx="195262" cy="488950"/>
          </a:xfrm>
          <a:custGeom>
            <a:avLst/>
            <a:gdLst>
              <a:gd name="T0" fmla="*/ 0 w 171"/>
              <a:gd name="T1" fmla="*/ 0 h 260"/>
              <a:gd name="T2" fmla="*/ 2147483647 w 171"/>
              <a:gd name="T3" fmla="*/ 2147483647 h 260"/>
              <a:gd name="T4" fmla="*/ 2147483647 w 171"/>
              <a:gd name="T5" fmla="*/ 2147483647 h 260"/>
              <a:gd name="T6" fmla="*/ 2147483647 w 171"/>
              <a:gd name="T7" fmla="*/ 2147483647 h 260"/>
              <a:gd name="T8" fmla="*/ 2147483647 w 171"/>
              <a:gd name="T9" fmla="*/ 2147483647 h 260"/>
              <a:gd name="T10" fmla="*/ 2147483647 w 171"/>
              <a:gd name="T11" fmla="*/ 2147483647 h 2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1"/>
              <a:gd name="T19" fmla="*/ 0 h 260"/>
              <a:gd name="T20" fmla="*/ 171 w 171"/>
              <a:gd name="T21" fmla="*/ 260 h 2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1" h="260">
                <a:moveTo>
                  <a:pt x="0" y="0"/>
                </a:moveTo>
                <a:cubicBezTo>
                  <a:pt x="9" y="36"/>
                  <a:pt x="21" y="71"/>
                  <a:pt x="33" y="106"/>
                </a:cubicBezTo>
                <a:cubicBezTo>
                  <a:pt x="38" y="122"/>
                  <a:pt x="65" y="117"/>
                  <a:pt x="81" y="122"/>
                </a:cubicBezTo>
                <a:cubicBezTo>
                  <a:pt x="89" y="125"/>
                  <a:pt x="106" y="130"/>
                  <a:pt x="106" y="130"/>
                </a:cubicBezTo>
                <a:cubicBezTo>
                  <a:pt x="124" y="150"/>
                  <a:pt x="154" y="195"/>
                  <a:pt x="154" y="195"/>
                </a:cubicBezTo>
                <a:cubicBezTo>
                  <a:pt x="161" y="217"/>
                  <a:pt x="171" y="237"/>
                  <a:pt x="171" y="2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09600" y="609600"/>
            <a:ext cx="82296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2"/>
                </a:solidFill>
                <a:latin typeface="Verdana" pitchFamily="34" charset="0"/>
              </a:rPr>
              <a:t>	</a:t>
            </a:r>
            <a:r>
              <a:rPr lang="en-US" sz="4400" u="sng">
                <a:solidFill>
                  <a:srgbClr val="FF0000"/>
                </a:solidFill>
                <a:latin typeface="Arial Black" pitchFamily="34" charset="0"/>
              </a:rPr>
              <a:t>Hemi</a:t>
            </a:r>
            <a:r>
              <a:rPr lang="en-US" sz="4400">
                <a:solidFill>
                  <a:srgbClr val="FF0000"/>
                </a:solidFill>
                <a:latin typeface="Arial Black" pitchFamily="34" charset="0"/>
              </a:rPr>
              <a:t>metabolism</a:t>
            </a:r>
            <a:r>
              <a:rPr lang="en-US" sz="2400">
                <a:latin typeface="Verdan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u="sng">
                <a:latin typeface="Verdana" pitchFamily="34" charset="0"/>
              </a:rPr>
              <a:t>Incomplete</a:t>
            </a:r>
            <a:r>
              <a:rPr lang="en-US" sz="2400">
                <a:latin typeface="Verdana" pitchFamily="34" charset="0"/>
              </a:rPr>
              <a:t> metamorphosis    Wings on the </a:t>
            </a:r>
            <a:r>
              <a:rPr lang="en-US" sz="2400" u="sng">
                <a:latin typeface="Verdana" pitchFamily="34" charset="0"/>
              </a:rPr>
              <a:t>out</a:t>
            </a:r>
            <a:r>
              <a:rPr lang="en-US" sz="2400">
                <a:latin typeface="Verdana" pitchFamily="34" charset="0"/>
              </a:rPr>
              <a:t>side</a:t>
            </a:r>
          </a:p>
          <a:p>
            <a:pPr>
              <a:spcBef>
                <a:spcPct val="50000"/>
              </a:spcBef>
            </a:pPr>
            <a:r>
              <a:rPr lang="en-US" sz="3600" b="1">
                <a:latin typeface="Verdana" pitchFamily="34" charset="0"/>
              </a:rPr>
              <a:t>Hemimetabola = </a:t>
            </a:r>
            <a:r>
              <a:rPr lang="en-US" sz="3600" b="1" u="sng">
                <a:solidFill>
                  <a:srgbClr val="FF0000"/>
                </a:solidFill>
                <a:latin typeface="Verdana" pitchFamily="34" charset="0"/>
              </a:rPr>
              <a:t>Exo</a:t>
            </a:r>
            <a:r>
              <a:rPr lang="en-US" sz="3600" b="1">
                <a:latin typeface="Verdana" pitchFamily="34" charset="0"/>
              </a:rPr>
              <a:t>pterygota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5 ORDERS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Verdana" pitchFamily="34" charset="0"/>
              </a:rPr>
              <a:t>egg-&gt; nymph(mini adult)-&gt; adult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		(Naiad if aquatic)</a:t>
            </a: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>
            <a:off x="990600" y="5334000"/>
            <a:ext cx="838200" cy="457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2971800" y="5334000"/>
            <a:ext cx="914400" cy="457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3733800" y="5410200"/>
            <a:ext cx="381000" cy="2286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5791200" y="5334000"/>
            <a:ext cx="1066800" cy="533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>
            <a:off x="6629400" y="5334000"/>
            <a:ext cx="609600" cy="4572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Freeform 10"/>
          <p:cNvSpPr>
            <a:spLocks/>
          </p:cNvSpPr>
          <p:nvPr/>
        </p:nvSpPr>
        <p:spPr bwMode="auto">
          <a:xfrm>
            <a:off x="6477000" y="4800600"/>
            <a:ext cx="500063" cy="565150"/>
          </a:xfrm>
          <a:custGeom>
            <a:avLst/>
            <a:gdLst>
              <a:gd name="T0" fmla="*/ 0 w 171"/>
              <a:gd name="T1" fmla="*/ 0 h 260"/>
              <a:gd name="T2" fmla="*/ 2147483647 w 171"/>
              <a:gd name="T3" fmla="*/ 2147483647 h 260"/>
              <a:gd name="T4" fmla="*/ 2147483647 w 171"/>
              <a:gd name="T5" fmla="*/ 2147483647 h 260"/>
              <a:gd name="T6" fmla="*/ 2147483647 w 171"/>
              <a:gd name="T7" fmla="*/ 2147483647 h 260"/>
              <a:gd name="T8" fmla="*/ 2147483647 w 171"/>
              <a:gd name="T9" fmla="*/ 2147483647 h 260"/>
              <a:gd name="T10" fmla="*/ 2147483647 w 171"/>
              <a:gd name="T11" fmla="*/ 2147483647 h 2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1"/>
              <a:gd name="T19" fmla="*/ 0 h 260"/>
              <a:gd name="T20" fmla="*/ 171 w 171"/>
              <a:gd name="T21" fmla="*/ 260 h 2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1" h="260">
                <a:moveTo>
                  <a:pt x="0" y="0"/>
                </a:moveTo>
                <a:cubicBezTo>
                  <a:pt x="9" y="36"/>
                  <a:pt x="21" y="71"/>
                  <a:pt x="33" y="106"/>
                </a:cubicBezTo>
                <a:cubicBezTo>
                  <a:pt x="38" y="122"/>
                  <a:pt x="65" y="117"/>
                  <a:pt x="81" y="122"/>
                </a:cubicBezTo>
                <a:cubicBezTo>
                  <a:pt x="89" y="125"/>
                  <a:pt x="106" y="130"/>
                  <a:pt x="106" y="130"/>
                </a:cubicBezTo>
                <a:cubicBezTo>
                  <a:pt x="124" y="150"/>
                  <a:pt x="154" y="195"/>
                  <a:pt x="154" y="195"/>
                </a:cubicBezTo>
                <a:cubicBezTo>
                  <a:pt x="161" y="217"/>
                  <a:pt x="171" y="237"/>
                  <a:pt x="171" y="2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3" name="Freeform 11"/>
          <p:cNvSpPr>
            <a:spLocks/>
          </p:cNvSpPr>
          <p:nvPr/>
        </p:nvSpPr>
        <p:spPr bwMode="auto">
          <a:xfrm rot="1082189">
            <a:off x="6096000" y="5181600"/>
            <a:ext cx="714375" cy="112713"/>
          </a:xfrm>
          <a:custGeom>
            <a:avLst/>
            <a:gdLst>
              <a:gd name="T0" fmla="*/ 2147483647 w 235"/>
              <a:gd name="T1" fmla="*/ 2147483647 h 83"/>
              <a:gd name="T2" fmla="*/ 2147483647 w 235"/>
              <a:gd name="T3" fmla="*/ 2147483647 h 83"/>
              <a:gd name="T4" fmla="*/ 2147483647 w 235"/>
              <a:gd name="T5" fmla="*/ 2147483647 h 83"/>
              <a:gd name="T6" fmla="*/ 0 w 235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83"/>
              <a:gd name="T14" fmla="*/ 235 w 235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83">
                <a:moveTo>
                  <a:pt x="235" y="83"/>
                </a:moveTo>
                <a:cubicBezTo>
                  <a:pt x="211" y="67"/>
                  <a:pt x="198" y="32"/>
                  <a:pt x="170" y="26"/>
                </a:cubicBezTo>
                <a:cubicBezTo>
                  <a:pt x="114" y="15"/>
                  <a:pt x="143" y="20"/>
                  <a:pt x="81" y="10"/>
                </a:cubicBezTo>
                <a:cubicBezTo>
                  <a:pt x="50" y="0"/>
                  <a:pt x="32" y="10"/>
                  <a:pt x="0" y="1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4" name="Freeform 12"/>
          <p:cNvSpPr>
            <a:spLocks/>
          </p:cNvSpPr>
          <p:nvPr/>
        </p:nvSpPr>
        <p:spPr bwMode="auto">
          <a:xfrm rot="-579341">
            <a:off x="3352800" y="5029200"/>
            <a:ext cx="485775" cy="417513"/>
          </a:xfrm>
          <a:custGeom>
            <a:avLst/>
            <a:gdLst>
              <a:gd name="T0" fmla="*/ 2147483647 w 235"/>
              <a:gd name="T1" fmla="*/ 2147483647 h 83"/>
              <a:gd name="T2" fmla="*/ 2147483647 w 235"/>
              <a:gd name="T3" fmla="*/ 2147483647 h 83"/>
              <a:gd name="T4" fmla="*/ 2147483647 w 235"/>
              <a:gd name="T5" fmla="*/ 2147483647 h 83"/>
              <a:gd name="T6" fmla="*/ 0 w 235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83"/>
              <a:gd name="T14" fmla="*/ 235 w 235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83">
                <a:moveTo>
                  <a:pt x="235" y="83"/>
                </a:moveTo>
                <a:cubicBezTo>
                  <a:pt x="211" y="67"/>
                  <a:pt x="198" y="32"/>
                  <a:pt x="170" y="26"/>
                </a:cubicBezTo>
                <a:cubicBezTo>
                  <a:pt x="114" y="15"/>
                  <a:pt x="143" y="20"/>
                  <a:pt x="81" y="10"/>
                </a:cubicBezTo>
                <a:cubicBezTo>
                  <a:pt x="50" y="0"/>
                  <a:pt x="32" y="10"/>
                  <a:pt x="0" y="1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5" name="Freeform 13"/>
          <p:cNvSpPr>
            <a:spLocks/>
          </p:cNvSpPr>
          <p:nvPr/>
        </p:nvSpPr>
        <p:spPr bwMode="auto">
          <a:xfrm rot="10720232" flipV="1">
            <a:off x="3657600" y="5638800"/>
            <a:ext cx="271463" cy="412750"/>
          </a:xfrm>
          <a:custGeom>
            <a:avLst/>
            <a:gdLst>
              <a:gd name="T0" fmla="*/ 0 w 171"/>
              <a:gd name="T1" fmla="*/ 0 h 260"/>
              <a:gd name="T2" fmla="*/ 2147483647 w 171"/>
              <a:gd name="T3" fmla="*/ 2147483647 h 260"/>
              <a:gd name="T4" fmla="*/ 2147483647 w 171"/>
              <a:gd name="T5" fmla="*/ 2147483647 h 260"/>
              <a:gd name="T6" fmla="*/ 2147483647 w 171"/>
              <a:gd name="T7" fmla="*/ 2147483647 h 260"/>
              <a:gd name="T8" fmla="*/ 2147483647 w 171"/>
              <a:gd name="T9" fmla="*/ 2147483647 h 260"/>
              <a:gd name="T10" fmla="*/ 2147483647 w 171"/>
              <a:gd name="T11" fmla="*/ 2147483647 h 2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1"/>
              <a:gd name="T19" fmla="*/ 0 h 260"/>
              <a:gd name="T20" fmla="*/ 171 w 171"/>
              <a:gd name="T21" fmla="*/ 260 h 2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1" h="260">
                <a:moveTo>
                  <a:pt x="0" y="0"/>
                </a:moveTo>
                <a:cubicBezTo>
                  <a:pt x="9" y="36"/>
                  <a:pt x="21" y="71"/>
                  <a:pt x="33" y="106"/>
                </a:cubicBezTo>
                <a:cubicBezTo>
                  <a:pt x="38" y="122"/>
                  <a:pt x="65" y="117"/>
                  <a:pt x="81" y="122"/>
                </a:cubicBezTo>
                <a:cubicBezTo>
                  <a:pt x="89" y="125"/>
                  <a:pt x="106" y="130"/>
                  <a:pt x="106" y="130"/>
                </a:cubicBezTo>
                <a:cubicBezTo>
                  <a:pt x="124" y="150"/>
                  <a:pt x="154" y="195"/>
                  <a:pt x="154" y="195"/>
                </a:cubicBezTo>
                <a:cubicBezTo>
                  <a:pt x="161" y="217"/>
                  <a:pt x="171" y="237"/>
                  <a:pt x="171" y="2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6" name="Freeform 14"/>
          <p:cNvSpPr>
            <a:spLocks/>
          </p:cNvSpPr>
          <p:nvPr/>
        </p:nvSpPr>
        <p:spPr bwMode="auto">
          <a:xfrm rot="2054954" flipV="1">
            <a:off x="3352800" y="5486400"/>
            <a:ext cx="485775" cy="457200"/>
          </a:xfrm>
          <a:custGeom>
            <a:avLst/>
            <a:gdLst>
              <a:gd name="T0" fmla="*/ 2147483647 w 235"/>
              <a:gd name="T1" fmla="*/ 2147483647 h 83"/>
              <a:gd name="T2" fmla="*/ 2147483647 w 235"/>
              <a:gd name="T3" fmla="*/ 2147483647 h 83"/>
              <a:gd name="T4" fmla="*/ 2147483647 w 235"/>
              <a:gd name="T5" fmla="*/ 2147483647 h 83"/>
              <a:gd name="T6" fmla="*/ 0 w 235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83"/>
              <a:gd name="T14" fmla="*/ 235 w 235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83">
                <a:moveTo>
                  <a:pt x="235" y="83"/>
                </a:moveTo>
                <a:cubicBezTo>
                  <a:pt x="211" y="67"/>
                  <a:pt x="198" y="32"/>
                  <a:pt x="170" y="26"/>
                </a:cubicBezTo>
                <a:cubicBezTo>
                  <a:pt x="114" y="15"/>
                  <a:pt x="143" y="20"/>
                  <a:pt x="81" y="10"/>
                </a:cubicBezTo>
                <a:cubicBezTo>
                  <a:pt x="50" y="0"/>
                  <a:pt x="32" y="10"/>
                  <a:pt x="0" y="1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7" name="Freeform 15"/>
          <p:cNvSpPr>
            <a:spLocks/>
          </p:cNvSpPr>
          <p:nvPr/>
        </p:nvSpPr>
        <p:spPr bwMode="auto">
          <a:xfrm rot="580230" flipV="1">
            <a:off x="6324600" y="5715000"/>
            <a:ext cx="485775" cy="457200"/>
          </a:xfrm>
          <a:custGeom>
            <a:avLst/>
            <a:gdLst>
              <a:gd name="T0" fmla="*/ 2147483647 w 235"/>
              <a:gd name="T1" fmla="*/ 2147483647 h 83"/>
              <a:gd name="T2" fmla="*/ 2147483647 w 235"/>
              <a:gd name="T3" fmla="*/ 2147483647 h 83"/>
              <a:gd name="T4" fmla="*/ 2147483647 w 235"/>
              <a:gd name="T5" fmla="*/ 2147483647 h 83"/>
              <a:gd name="T6" fmla="*/ 0 w 235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83"/>
              <a:gd name="T14" fmla="*/ 235 w 235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83">
                <a:moveTo>
                  <a:pt x="235" y="83"/>
                </a:moveTo>
                <a:cubicBezTo>
                  <a:pt x="211" y="67"/>
                  <a:pt x="198" y="32"/>
                  <a:pt x="170" y="26"/>
                </a:cubicBezTo>
                <a:cubicBezTo>
                  <a:pt x="114" y="15"/>
                  <a:pt x="143" y="20"/>
                  <a:pt x="81" y="10"/>
                </a:cubicBezTo>
                <a:cubicBezTo>
                  <a:pt x="50" y="0"/>
                  <a:pt x="32" y="10"/>
                  <a:pt x="0" y="1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8" name="Freeform 16"/>
          <p:cNvSpPr>
            <a:spLocks/>
          </p:cNvSpPr>
          <p:nvPr/>
        </p:nvSpPr>
        <p:spPr bwMode="auto">
          <a:xfrm>
            <a:off x="3962400" y="5105400"/>
            <a:ext cx="438150" cy="322263"/>
          </a:xfrm>
          <a:custGeom>
            <a:avLst/>
            <a:gdLst>
              <a:gd name="T0" fmla="*/ 0 w 276"/>
              <a:gd name="T1" fmla="*/ 2147483647 h 203"/>
              <a:gd name="T2" fmla="*/ 2147483647 w 276"/>
              <a:gd name="T3" fmla="*/ 2147483647 h 203"/>
              <a:gd name="T4" fmla="*/ 2147483647 w 276"/>
              <a:gd name="T5" fmla="*/ 2147483647 h 203"/>
              <a:gd name="T6" fmla="*/ 2147483647 w 276"/>
              <a:gd name="T7" fmla="*/ 0 h 203"/>
              <a:gd name="T8" fmla="*/ 2147483647 w 276"/>
              <a:gd name="T9" fmla="*/ 2147483647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"/>
              <a:gd name="T16" fmla="*/ 0 h 203"/>
              <a:gd name="T17" fmla="*/ 276 w 276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" h="203">
                <a:moveTo>
                  <a:pt x="0" y="203"/>
                </a:moveTo>
                <a:cubicBezTo>
                  <a:pt x="41" y="164"/>
                  <a:pt x="10" y="104"/>
                  <a:pt x="49" y="65"/>
                </a:cubicBezTo>
                <a:cubicBezTo>
                  <a:pt x="63" y="51"/>
                  <a:pt x="95" y="24"/>
                  <a:pt x="114" y="16"/>
                </a:cubicBezTo>
                <a:cubicBezTo>
                  <a:pt x="130" y="9"/>
                  <a:pt x="163" y="0"/>
                  <a:pt x="163" y="0"/>
                </a:cubicBezTo>
                <a:cubicBezTo>
                  <a:pt x="207" y="11"/>
                  <a:pt x="227" y="16"/>
                  <a:pt x="276" y="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9" name="Oval 17"/>
          <p:cNvSpPr>
            <a:spLocks noChangeArrowheads="1"/>
          </p:cNvSpPr>
          <p:nvPr/>
        </p:nvSpPr>
        <p:spPr bwMode="auto">
          <a:xfrm>
            <a:off x="3962400" y="5410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0" name="Freeform 18"/>
          <p:cNvSpPr>
            <a:spLocks/>
          </p:cNvSpPr>
          <p:nvPr/>
        </p:nvSpPr>
        <p:spPr bwMode="auto">
          <a:xfrm>
            <a:off x="3962400" y="5638800"/>
            <a:ext cx="387350" cy="246063"/>
          </a:xfrm>
          <a:custGeom>
            <a:avLst/>
            <a:gdLst>
              <a:gd name="T0" fmla="*/ 0 w 244"/>
              <a:gd name="T1" fmla="*/ 0 h 155"/>
              <a:gd name="T2" fmla="*/ 2147483647 w 244"/>
              <a:gd name="T3" fmla="*/ 2147483647 h 155"/>
              <a:gd name="T4" fmla="*/ 2147483647 w 244"/>
              <a:gd name="T5" fmla="*/ 2147483647 h 155"/>
              <a:gd name="T6" fmla="*/ 0 60000 65536"/>
              <a:gd name="T7" fmla="*/ 0 60000 65536"/>
              <a:gd name="T8" fmla="*/ 0 60000 65536"/>
              <a:gd name="T9" fmla="*/ 0 w 244"/>
              <a:gd name="T10" fmla="*/ 0 h 155"/>
              <a:gd name="T11" fmla="*/ 244 w 244"/>
              <a:gd name="T12" fmla="*/ 155 h 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" h="155">
                <a:moveTo>
                  <a:pt x="0" y="0"/>
                </a:moveTo>
                <a:cubicBezTo>
                  <a:pt x="34" y="36"/>
                  <a:pt x="45" y="108"/>
                  <a:pt x="73" y="130"/>
                </a:cubicBezTo>
                <a:cubicBezTo>
                  <a:pt x="101" y="152"/>
                  <a:pt x="208" y="155"/>
                  <a:pt x="244" y="15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1" name="Freeform 19"/>
          <p:cNvSpPr>
            <a:spLocks/>
          </p:cNvSpPr>
          <p:nvPr/>
        </p:nvSpPr>
        <p:spPr bwMode="auto">
          <a:xfrm>
            <a:off x="7010400" y="5791200"/>
            <a:ext cx="685800" cy="304800"/>
          </a:xfrm>
          <a:custGeom>
            <a:avLst/>
            <a:gdLst>
              <a:gd name="T0" fmla="*/ 0 w 244"/>
              <a:gd name="T1" fmla="*/ 0 h 155"/>
              <a:gd name="T2" fmla="*/ 2147483647 w 244"/>
              <a:gd name="T3" fmla="*/ 2147483647 h 155"/>
              <a:gd name="T4" fmla="*/ 2147483647 w 244"/>
              <a:gd name="T5" fmla="*/ 2147483647 h 155"/>
              <a:gd name="T6" fmla="*/ 0 60000 65536"/>
              <a:gd name="T7" fmla="*/ 0 60000 65536"/>
              <a:gd name="T8" fmla="*/ 0 60000 65536"/>
              <a:gd name="T9" fmla="*/ 0 w 244"/>
              <a:gd name="T10" fmla="*/ 0 h 155"/>
              <a:gd name="T11" fmla="*/ 244 w 244"/>
              <a:gd name="T12" fmla="*/ 155 h 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" h="155">
                <a:moveTo>
                  <a:pt x="0" y="0"/>
                </a:moveTo>
                <a:cubicBezTo>
                  <a:pt x="34" y="36"/>
                  <a:pt x="45" y="108"/>
                  <a:pt x="73" y="130"/>
                </a:cubicBezTo>
                <a:cubicBezTo>
                  <a:pt x="101" y="152"/>
                  <a:pt x="208" y="155"/>
                  <a:pt x="244" y="15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2" name="Oval 20"/>
          <p:cNvSpPr>
            <a:spLocks noChangeArrowheads="1"/>
          </p:cNvSpPr>
          <p:nvPr/>
        </p:nvSpPr>
        <p:spPr bwMode="auto">
          <a:xfrm>
            <a:off x="7162800" y="5410200"/>
            <a:ext cx="2286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Freeform 21"/>
          <p:cNvSpPr>
            <a:spLocks/>
          </p:cNvSpPr>
          <p:nvPr/>
        </p:nvSpPr>
        <p:spPr bwMode="auto">
          <a:xfrm flipV="1">
            <a:off x="7086600" y="5029200"/>
            <a:ext cx="685800" cy="304800"/>
          </a:xfrm>
          <a:custGeom>
            <a:avLst/>
            <a:gdLst>
              <a:gd name="T0" fmla="*/ 0 w 244"/>
              <a:gd name="T1" fmla="*/ 0 h 155"/>
              <a:gd name="T2" fmla="*/ 2147483647 w 244"/>
              <a:gd name="T3" fmla="*/ 2147483647 h 155"/>
              <a:gd name="T4" fmla="*/ 2147483647 w 244"/>
              <a:gd name="T5" fmla="*/ 2147483647 h 155"/>
              <a:gd name="T6" fmla="*/ 0 60000 65536"/>
              <a:gd name="T7" fmla="*/ 0 60000 65536"/>
              <a:gd name="T8" fmla="*/ 0 60000 65536"/>
              <a:gd name="T9" fmla="*/ 0 w 244"/>
              <a:gd name="T10" fmla="*/ 0 h 155"/>
              <a:gd name="T11" fmla="*/ 244 w 244"/>
              <a:gd name="T12" fmla="*/ 155 h 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" h="155">
                <a:moveTo>
                  <a:pt x="0" y="0"/>
                </a:moveTo>
                <a:cubicBezTo>
                  <a:pt x="34" y="36"/>
                  <a:pt x="45" y="108"/>
                  <a:pt x="73" y="130"/>
                </a:cubicBezTo>
                <a:cubicBezTo>
                  <a:pt x="101" y="152"/>
                  <a:pt x="208" y="155"/>
                  <a:pt x="244" y="15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4" name="Oval 22"/>
          <p:cNvSpPr>
            <a:spLocks noChangeArrowheads="1"/>
          </p:cNvSpPr>
          <p:nvPr/>
        </p:nvSpPr>
        <p:spPr bwMode="auto">
          <a:xfrm rot="684556">
            <a:off x="3124200" y="5257800"/>
            <a:ext cx="7620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Oval 23"/>
          <p:cNvSpPr>
            <a:spLocks noChangeArrowheads="1"/>
          </p:cNvSpPr>
          <p:nvPr/>
        </p:nvSpPr>
        <p:spPr bwMode="auto">
          <a:xfrm rot="20915444" flipV="1">
            <a:off x="3124200" y="5562600"/>
            <a:ext cx="7620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Oval 24"/>
          <p:cNvSpPr>
            <a:spLocks noChangeArrowheads="1"/>
          </p:cNvSpPr>
          <p:nvPr/>
        </p:nvSpPr>
        <p:spPr bwMode="auto">
          <a:xfrm rot="20915444" flipV="1">
            <a:off x="5802313" y="5683250"/>
            <a:ext cx="12192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Oval 25"/>
          <p:cNvSpPr>
            <a:spLocks noChangeArrowheads="1"/>
          </p:cNvSpPr>
          <p:nvPr/>
        </p:nvSpPr>
        <p:spPr bwMode="auto">
          <a:xfrm rot="684556">
            <a:off x="5932488" y="5210175"/>
            <a:ext cx="10668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92100" y="228600"/>
            <a:ext cx="815498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400" b="1">
                <a:latin typeface="Verdana" pitchFamily="34" charset="0"/>
              </a:rPr>
              <a:t>Division</a:t>
            </a:r>
            <a:r>
              <a:rPr lang="en-US" sz="44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Verdana" pitchFamily="34" charset="0"/>
              </a:rPr>
              <a:t>Exo</a:t>
            </a:r>
            <a:r>
              <a:rPr lang="en-US" sz="4400" b="1">
                <a:latin typeface="Verdana" pitchFamily="34" charset="0"/>
              </a:rPr>
              <a:t>pterygota</a:t>
            </a:r>
            <a:r>
              <a:rPr lang="en-US" sz="4400" b="1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 eaLnBrk="0" hangingPunct="0"/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Hemimetabolous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400" b="1">
                <a:latin typeface="Verdana" pitchFamily="34" charset="0"/>
              </a:rPr>
              <a:t>Life Cycle</a:t>
            </a: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 	      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5 ORDERS: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5481638" y="1524000"/>
            <a:ext cx="29051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447800" y="4572000"/>
            <a:ext cx="7588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latin typeface="Verdana" pitchFamily="34" charset="0"/>
              </a:rPr>
              <a:t>Order</a:t>
            </a:r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286000" y="4572000"/>
            <a:ext cx="18161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Verdana" pitchFamily="34" charset="0"/>
              </a:rPr>
              <a:t>I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so</a:t>
            </a:r>
            <a:r>
              <a:rPr lang="en-US" sz="2800" b="1" u="sng">
                <a:solidFill>
                  <a:srgbClr val="FF0000"/>
                </a:solidFill>
                <a:latin typeface="Verdana" pitchFamily="34" charset="0"/>
              </a:rPr>
              <a:t>ptera</a:t>
            </a:r>
            <a:r>
              <a:rPr lang="en-US" sz="2400" b="1">
                <a:solidFill>
                  <a:srgbClr val="00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286000" y="5029200"/>
            <a:ext cx="879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Termites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3057525" y="3484563"/>
            <a:ext cx="458787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5715000" y="1524000"/>
            <a:ext cx="2217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Verdana" pitchFamily="34" charset="0"/>
              </a:rPr>
              <a:t>H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emi</a:t>
            </a:r>
            <a:r>
              <a:rPr lang="en-US" sz="2800" b="1" u="sng">
                <a:solidFill>
                  <a:srgbClr val="FF0000"/>
                </a:solidFill>
                <a:latin typeface="Verdana" pitchFamily="34" charset="0"/>
              </a:rPr>
              <a:t>ptera</a:t>
            </a:r>
            <a:r>
              <a:rPr lang="en-US" sz="2800" b="1">
                <a:solidFill>
                  <a:srgbClr val="00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4876800" y="1905000"/>
            <a:ext cx="3635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Bug allies (assassin bugs, bedbugs)</a:t>
            </a:r>
            <a:r>
              <a:rPr lang="en-US" sz="16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4876800" y="2209800"/>
            <a:ext cx="2185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Look for “X” on back </a:t>
            </a:r>
            <a:r>
              <a:rPr lang="en-US" sz="16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4876800" y="2743200"/>
            <a:ext cx="18700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crossing over each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3036888" y="4903788"/>
            <a:ext cx="35941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4343400" y="3810000"/>
            <a:ext cx="23479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Verdana" pitchFamily="34" charset="0"/>
              </a:rPr>
              <a:t>H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omo</a:t>
            </a:r>
            <a:r>
              <a:rPr lang="en-US" sz="2800" b="1" u="sng">
                <a:solidFill>
                  <a:srgbClr val="FF0000"/>
                </a:solidFill>
                <a:latin typeface="Verdana" pitchFamily="34" charset="0"/>
              </a:rPr>
              <a:t>ptera</a:t>
            </a:r>
            <a:r>
              <a:rPr lang="en-US" sz="2800" b="1">
                <a:solidFill>
                  <a:srgbClr val="00FF00"/>
                </a:solidFill>
                <a:latin typeface="Verdana" pitchFamily="34" charset="0"/>
              </a:rPr>
              <a:t> </a:t>
            </a:r>
            <a:endParaRPr lang="en-US" sz="2400" b="1">
              <a:solidFill>
                <a:srgbClr val="00FF00"/>
              </a:solidFill>
              <a:latin typeface="Verdana" pitchFamily="34" charset="0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4343400" y="4343400"/>
            <a:ext cx="1690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(cicadas, aphids</a:t>
            </a:r>
            <a:r>
              <a:rPr lang="en-US" sz="1600">
                <a:latin typeface="Comic Sans MS" pitchFamily="66" charset="0"/>
              </a:rPr>
              <a:t>)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4343400" y="4648200"/>
            <a:ext cx="278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Look for “home” formed by</a:t>
            </a:r>
            <a:r>
              <a:rPr lang="en-US" sz="16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4343400" y="4953000"/>
            <a:ext cx="25352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wings over back of insect</a:t>
            </a: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3249613" y="2538413"/>
            <a:ext cx="28416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4876800" y="1600200"/>
            <a:ext cx="733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latin typeface="Verdana" pitchFamily="34" charset="0"/>
              </a:rPr>
              <a:t>Order</a:t>
            </a:r>
            <a:r>
              <a:rPr lang="en-US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>
              <a:latin typeface="Verdana" pitchFamily="34" charset="0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1600200" y="1524000"/>
            <a:ext cx="18097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9900CC"/>
                </a:solidFill>
                <a:latin typeface="Verdana" pitchFamily="34" charset="0"/>
              </a:rPr>
              <a:t>O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don</a:t>
            </a:r>
            <a:r>
              <a:rPr lang="en-US" sz="2800" b="1" u="sng">
                <a:solidFill>
                  <a:srgbClr val="9900CC"/>
                </a:solidFill>
                <a:latin typeface="Verdana" pitchFamily="34" charset="0"/>
              </a:rPr>
              <a:t>ata</a:t>
            </a:r>
            <a:r>
              <a:rPr lang="en-US" sz="2800" b="1">
                <a:solidFill>
                  <a:srgbClr val="00FF00"/>
                </a:solidFill>
                <a:latin typeface="Verdana" pitchFamily="34" charset="0"/>
              </a:rPr>
              <a:t> </a:t>
            </a:r>
            <a:endParaRPr lang="en-US" sz="2400" b="1">
              <a:solidFill>
                <a:srgbClr val="00FF00"/>
              </a:solidFill>
              <a:latin typeface="Verdana" pitchFamily="34" charset="0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1600200" y="1981200"/>
            <a:ext cx="24018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Dragonflies, damselflies</a:t>
            </a: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1222375" y="1524000"/>
            <a:ext cx="39798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1303338" y="1509713"/>
            <a:ext cx="1063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2286000" y="5638800"/>
            <a:ext cx="23066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Verdana" pitchFamily="34" charset="0"/>
              </a:rPr>
              <a:t>O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rtho</a:t>
            </a:r>
            <a:r>
              <a:rPr lang="en-US" sz="2800" b="1" u="sng">
                <a:solidFill>
                  <a:srgbClr val="FF0000"/>
                </a:solidFill>
                <a:latin typeface="Verdana" pitchFamily="34" charset="0"/>
              </a:rPr>
              <a:t>ptera</a:t>
            </a:r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2286000" y="6096000"/>
            <a:ext cx="2425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Crickets, grasshoppers, </a:t>
            </a:r>
          </a:p>
          <a:p>
            <a:r>
              <a:rPr lang="en-US" sz="1400" b="1">
                <a:latin typeface="Verdana" pitchFamily="34" charset="0"/>
              </a:rPr>
              <a:t>Roaches &amp; mantids</a:t>
            </a:r>
          </a:p>
        </p:txBody>
      </p:sp>
      <p:sp>
        <p:nvSpPr>
          <p:cNvPr id="60441" name="Oval 25"/>
          <p:cNvSpPr>
            <a:spLocks noChangeArrowheads="1"/>
          </p:cNvSpPr>
          <p:nvPr/>
        </p:nvSpPr>
        <p:spPr bwMode="auto">
          <a:xfrm>
            <a:off x="7162800" y="2286000"/>
            <a:ext cx="677863" cy="1285875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2" name="Oval 26"/>
          <p:cNvSpPr>
            <a:spLocks noChangeArrowheads="1"/>
          </p:cNvSpPr>
          <p:nvPr/>
        </p:nvSpPr>
        <p:spPr bwMode="auto">
          <a:xfrm>
            <a:off x="1725613" y="2493963"/>
            <a:ext cx="265112" cy="1193800"/>
          </a:xfrm>
          <a:prstGeom prst="ellipse">
            <a:avLst/>
          </a:prstGeom>
          <a:solidFill>
            <a:srgbClr val="FFFFFF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3" name="Oval 27"/>
          <p:cNvSpPr>
            <a:spLocks noChangeArrowheads="1"/>
          </p:cNvSpPr>
          <p:nvPr/>
        </p:nvSpPr>
        <p:spPr bwMode="auto">
          <a:xfrm rot="659769">
            <a:off x="609600" y="2514600"/>
            <a:ext cx="1217613" cy="277813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4" name="Oval 28"/>
          <p:cNvSpPr>
            <a:spLocks noChangeArrowheads="1"/>
          </p:cNvSpPr>
          <p:nvPr/>
        </p:nvSpPr>
        <p:spPr bwMode="auto">
          <a:xfrm rot="-802516">
            <a:off x="685800" y="2895600"/>
            <a:ext cx="1217613" cy="276225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5" name="Oval 29"/>
          <p:cNvSpPr>
            <a:spLocks noChangeArrowheads="1"/>
          </p:cNvSpPr>
          <p:nvPr/>
        </p:nvSpPr>
        <p:spPr bwMode="auto">
          <a:xfrm rot="-933293">
            <a:off x="1905000" y="2438400"/>
            <a:ext cx="1219200" cy="277813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6" name="Oval 30"/>
          <p:cNvSpPr>
            <a:spLocks noChangeArrowheads="1"/>
          </p:cNvSpPr>
          <p:nvPr/>
        </p:nvSpPr>
        <p:spPr bwMode="auto">
          <a:xfrm rot="837537">
            <a:off x="1905000" y="2895600"/>
            <a:ext cx="1219200" cy="276225"/>
          </a:xfrm>
          <a:prstGeom prst="ellipse">
            <a:avLst/>
          </a:prstGeom>
          <a:solidFill>
            <a:srgbClr val="008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7" name="Oval 31"/>
          <p:cNvSpPr>
            <a:spLocks noChangeArrowheads="1"/>
          </p:cNvSpPr>
          <p:nvPr/>
        </p:nvSpPr>
        <p:spPr bwMode="auto">
          <a:xfrm>
            <a:off x="1725613" y="2493963"/>
            <a:ext cx="265112" cy="1193800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8" name="Oval 32"/>
          <p:cNvSpPr>
            <a:spLocks noChangeArrowheads="1"/>
          </p:cNvSpPr>
          <p:nvPr/>
        </p:nvSpPr>
        <p:spPr bwMode="auto">
          <a:xfrm>
            <a:off x="1752600" y="2514600"/>
            <a:ext cx="233363" cy="163513"/>
          </a:xfrm>
          <a:prstGeom prst="ellipse">
            <a:avLst/>
          </a:prstGeom>
          <a:solidFill>
            <a:schemeClr val="tx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5481638" y="1524000"/>
            <a:ext cx="29051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0" name="Rectangle 34"/>
          <p:cNvSpPr>
            <a:spLocks noChangeArrowheads="1"/>
          </p:cNvSpPr>
          <p:nvPr/>
        </p:nvSpPr>
        <p:spPr bwMode="auto">
          <a:xfrm>
            <a:off x="5562600" y="1509713"/>
            <a:ext cx="106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51" name="Rectangle 35"/>
          <p:cNvSpPr>
            <a:spLocks noChangeArrowheads="1"/>
          </p:cNvSpPr>
          <p:nvPr/>
        </p:nvSpPr>
        <p:spPr bwMode="auto">
          <a:xfrm>
            <a:off x="3057525" y="3484563"/>
            <a:ext cx="458787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2" name="Rectangle 36"/>
          <p:cNvSpPr>
            <a:spLocks noChangeArrowheads="1"/>
          </p:cNvSpPr>
          <p:nvPr/>
        </p:nvSpPr>
        <p:spPr bwMode="auto">
          <a:xfrm>
            <a:off x="3138488" y="3470275"/>
            <a:ext cx="1063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53" name="Rectangle 37"/>
          <p:cNvSpPr>
            <a:spLocks noChangeArrowheads="1"/>
          </p:cNvSpPr>
          <p:nvPr/>
        </p:nvSpPr>
        <p:spPr bwMode="auto">
          <a:xfrm>
            <a:off x="3036888" y="4903788"/>
            <a:ext cx="35941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4" name="Rectangle 38"/>
          <p:cNvSpPr>
            <a:spLocks noChangeArrowheads="1"/>
          </p:cNvSpPr>
          <p:nvPr/>
        </p:nvSpPr>
        <p:spPr bwMode="auto">
          <a:xfrm>
            <a:off x="4268788" y="4889500"/>
            <a:ext cx="1063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55" name="Oval 39"/>
          <p:cNvSpPr>
            <a:spLocks noChangeArrowheads="1"/>
          </p:cNvSpPr>
          <p:nvPr/>
        </p:nvSpPr>
        <p:spPr bwMode="auto">
          <a:xfrm>
            <a:off x="7391400" y="4343400"/>
            <a:ext cx="677863" cy="1285875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7732713" y="6119813"/>
            <a:ext cx="7921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7" name="Rectangle 41"/>
          <p:cNvSpPr>
            <a:spLocks noChangeArrowheads="1"/>
          </p:cNvSpPr>
          <p:nvPr/>
        </p:nvSpPr>
        <p:spPr bwMode="auto">
          <a:xfrm>
            <a:off x="762000" y="1600200"/>
            <a:ext cx="733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latin typeface="Verdana" pitchFamily="34" charset="0"/>
              </a:rPr>
              <a:t>Order</a:t>
            </a:r>
            <a:r>
              <a:rPr lang="en-US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>
              <a:latin typeface="Verdana" pitchFamily="34" charset="0"/>
            </a:endParaRPr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3352800" y="3886200"/>
            <a:ext cx="733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latin typeface="Verdana" pitchFamily="34" charset="0"/>
              </a:rPr>
              <a:t>Order</a:t>
            </a:r>
            <a:r>
              <a:rPr lang="en-US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>
              <a:latin typeface="Verdana" pitchFamily="34" charset="0"/>
            </a:endParaRPr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1447800" y="5715000"/>
            <a:ext cx="733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latin typeface="Verdana" pitchFamily="34" charset="0"/>
              </a:rPr>
              <a:t>Order </a:t>
            </a:r>
          </a:p>
        </p:txBody>
      </p:sp>
      <p:sp>
        <p:nvSpPr>
          <p:cNvPr id="60460" name="Oval 44"/>
          <p:cNvSpPr>
            <a:spLocks noChangeArrowheads="1"/>
          </p:cNvSpPr>
          <p:nvPr/>
        </p:nvSpPr>
        <p:spPr bwMode="auto">
          <a:xfrm rot="-3699425">
            <a:off x="6667500" y="2705100"/>
            <a:ext cx="1219200" cy="533400"/>
          </a:xfrm>
          <a:prstGeom prst="ellipse">
            <a:avLst/>
          </a:prstGeom>
          <a:solidFill>
            <a:srgbClr val="008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1" name="Oval 45"/>
          <p:cNvSpPr>
            <a:spLocks noChangeArrowheads="1"/>
          </p:cNvSpPr>
          <p:nvPr/>
        </p:nvSpPr>
        <p:spPr bwMode="auto">
          <a:xfrm rot="3862321" flipH="1">
            <a:off x="7103269" y="2726531"/>
            <a:ext cx="1219200" cy="490538"/>
          </a:xfrm>
          <a:prstGeom prst="ellipse">
            <a:avLst/>
          </a:prstGeom>
          <a:solidFill>
            <a:srgbClr val="008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2" name="Oval 46"/>
          <p:cNvSpPr>
            <a:spLocks noChangeArrowheads="1"/>
          </p:cNvSpPr>
          <p:nvPr/>
        </p:nvSpPr>
        <p:spPr bwMode="auto">
          <a:xfrm rot="4983738" flipH="1">
            <a:off x="7315200" y="4800600"/>
            <a:ext cx="1219200" cy="304800"/>
          </a:xfrm>
          <a:prstGeom prst="ellipse">
            <a:avLst/>
          </a:prstGeom>
          <a:solidFill>
            <a:srgbClr val="008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3" name="Oval 47"/>
          <p:cNvSpPr>
            <a:spLocks noChangeArrowheads="1"/>
          </p:cNvSpPr>
          <p:nvPr/>
        </p:nvSpPr>
        <p:spPr bwMode="auto">
          <a:xfrm rot="-4983738">
            <a:off x="6934200" y="4800600"/>
            <a:ext cx="1219200" cy="304800"/>
          </a:xfrm>
          <a:prstGeom prst="ellipse">
            <a:avLst/>
          </a:prstGeom>
          <a:solidFill>
            <a:srgbClr val="008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4" name="Oval 48"/>
          <p:cNvSpPr>
            <a:spLocks noChangeArrowheads="1"/>
          </p:cNvSpPr>
          <p:nvPr/>
        </p:nvSpPr>
        <p:spPr bwMode="auto">
          <a:xfrm>
            <a:off x="7467600" y="4038600"/>
            <a:ext cx="5334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65" name="Oval 49"/>
          <p:cNvSpPr>
            <a:spLocks noChangeArrowheads="1"/>
          </p:cNvSpPr>
          <p:nvPr/>
        </p:nvSpPr>
        <p:spPr bwMode="auto">
          <a:xfrm>
            <a:off x="7239000" y="2133600"/>
            <a:ext cx="5334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66" name="Oval 50"/>
          <p:cNvSpPr>
            <a:spLocks noChangeArrowheads="1"/>
          </p:cNvSpPr>
          <p:nvPr/>
        </p:nvSpPr>
        <p:spPr bwMode="auto">
          <a:xfrm>
            <a:off x="6248400" y="5486400"/>
            <a:ext cx="685800" cy="457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67" name="Line 51"/>
          <p:cNvSpPr>
            <a:spLocks noChangeShapeType="1"/>
          </p:cNvSpPr>
          <p:nvPr/>
        </p:nvSpPr>
        <p:spPr bwMode="auto">
          <a:xfrm flipV="1">
            <a:off x="6172200" y="5334000"/>
            <a:ext cx="3810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8" name="Line 52"/>
          <p:cNvSpPr>
            <a:spLocks noChangeShapeType="1"/>
          </p:cNvSpPr>
          <p:nvPr/>
        </p:nvSpPr>
        <p:spPr bwMode="auto">
          <a:xfrm flipH="1" flipV="1">
            <a:off x="6705600" y="5334000"/>
            <a:ext cx="3810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9" name="Oval 53"/>
          <p:cNvSpPr>
            <a:spLocks noChangeArrowheads="1"/>
          </p:cNvSpPr>
          <p:nvPr/>
        </p:nvSpPr>
        <p:spPr bwMode="auto">
          <a:xfrm>
            <a:off x="6324600" y="5638800"/>
            <a:ext cx="5334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70" name="Text Box 54"/>
          <p:cNvSpPr txBox="1">
            <a:spLocks noChangeArrowheads="1"/>
          </p:cNvSpPr>
          <p:nvPr/>
        </p:nvSpPr>
        <p:spPr bwMode="auto">
          <a:xfrm>
            <a:off x="6172200" y="6019800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Verdana" pitchFamily="34" charset="0"/>
              </a:rPr>
              <a:t>Head-on</a:t>
            </a:r>
          </a:p>
        </p:txBody>
      </p:sp>
      <p:sp>
        <p:nvSpPr>
          <p:cNvPr id="60471" name="Oval 55"/>
          <p:cNvSpPr>
            <a:spLocks noChangeArrowheads="1"/>
          </p:cNvSpPr>
          <p:nvPr/>
        </p:nvSpPr>
        <p:spPr bwMode="auto">
          <a:xfrm>
            <a:off x="6553200" y="5257800"/>
            <a:ext cx="1524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72" name="Freeform 56"/>
          <p:cNvSpPr>
            <a:spLocks/>
          </p:cNvSpPr>
          <p:nvPr/>
        </p:nvSpPr>
        <p:spPr bwMode="auto">
          <a:xfrm rot="1054720">
            <a:off x="7162800" y="2590800"/>
            <a:ext cx="615950" cy="744538"/>
          </a:xfrm>
          <a:custGeom>
            <a:avLst/>
            <a:gdLst>
              <a:gd name="T0" fmla="*/ 2147483647 w 777"/>
              <a:gd name="T1" fmla="*/ 0 h 937"/>
              <a:gd name="T2" fmla="*/ 0 w 777"/>
              <a:gd name="T3" fmla="*/ 2147483647 h 937"/>
              <a:gd name="T4" fmla="*/ 2147483647 w 777"/>
              <a:gd name="T5" fmla="*/ 2147483647 h 937"/>
              <a:gd name="T6" fmla="*/ 2147483647 w 777"/>
              <a:gd name="T7" fmla="*/ 2147483647 h 937"/>
              <a:gd name="T8" fmla="*/ 2147483647 w 777"/>
              <a:gd name="T9" fmla="*/ 0 h 9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7"/>
              <a:gd name="T16" fmla="*/ 0 h 937"/>
              <a:gd name="T17" fmla="*/ 777 w 777"/>
              <a:gd name="T18" fmla="*/ 937 h 9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7" h="937">
                <a:moveTo>
                  <a:pt x="32" y="0"/>
                </a:moveTo>
                <a:lnTo>
                  <a:pt x="0" y="26"/>
                </a:lnTo>
                <a:lnTo>
                  <a:pt x="745" y="937"/>
                </a:lnTo>
                <a:lnTo>
                  <a:pt x="777" y="910"/>
                </a:lnTo>
                <a:lnTo>
                  <a:pt x="32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73" name="Freeform 57"/>
          <p:cNvSpPr>
            <a:spLocks/>
          </p:cNvSpPr>
          <p:nvPr/>
        </p:nvSpPr>
        <p:spPr bwMode="auto">
          <a:xfrm>
            <a:off x="7239000" y="2590800"/>
            <a:ext cx="609600" cy="820738"/>
          </a:xfrm>
          <a:custGeom>
            <a:avLst/>
            <a:gdLst>
              <a:gd name="T0" fmla="*/ 2147483647 w 777"/>
              <a:gd name="T1" fmla="*/ 2147483647 h 937"/>
              <a:gd name="T2" fmla="*/ 2147483647 w 777"/>
              <a:gd name="T3" fmla="*/ 0 h 937"/>
              <a:gd name="T4" fmla="*/ 0 w 777"/>
              <a:gd name="T5" fmla="*/ 2147483647 h 937"/>
              <a:gd name="T6" fmla="*/ 2147483647 w 777"/>
              <a:gd name="T7" fmla="*/ 2147483647 h 937"/>
              <a:gd name="T8" fmla="*/ 2147483647 w 777"/>
              <a:gd name="T9" fmla="*/ 2147483647 h 9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7"/>
              <a:gd name="T16" fmla="*/ 0 h 937"/>
              <a:gd name="T17" fmla="*/ 777 w 777"/>
              <a:gd name="T18" fmla="*/ 937 h 9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7" h="937">
                <a:moveTo>
                  <a:pt x="777" y="26"/>
                </a:moveTo>
                <a:lnTo>
                  <a:pt x="746" y="0"/>
                </a:lnTo>
                <a:lnTo>
                  <a:pt x="0" y="910"/>
                </a:lnTo>
                <a:lnTo>
                  <a:pt x="32" y="937"/>
                </a:lnTo>
                <a:lnTo>
                  <a:pt x="777" y="26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74" name="Text Box 58"/>
          <p:cNvSpPr txBox="1">
            <a:spLocks noChangeArrowheads="1"/>
          </p:cNvSpPr>
          <p:nvPr/>
        </p:nvSpPr>
        <p:spPr bwMode="auto">
          <a:xfrm>
            <a:off x="609600" y="3581400"/>
            <a:ext cx="5334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u="sng">
                <a:solidFill>
                  <a:srgbClr val="9900CC"/>
                </a:solidFill>
                <a:latin typeface="Verdana" pitchFamily="34" charset="0"/>
              </a:rPr>
              <a:t>O</a:t>
            </a:r>
          </a:p>
          <a:p>
            <a:pPr>
              <a:spcBef>
                <a:spcPct val="20000"/>
              </a:spcBef>
            </a:pPr>
            <a:r>
              <a:rPr lang="en-US" sz="3200" b="1">
                <a:solidFill>
                  <a:srgbClr val="0000FF"/>
                </a:solidFill>
                <a:latin typeface="Verdana" pitchFamily="34" charset="0"/>
              </a:rPr>
              <a:t>H</a:t>
            </a:r>
          </a:p>
          <a:p>
            <a:pPr>
              <a:spcBef>
                <a:spcPct val="20000"/>
              </a:spcBef>
            </a:pPr>
            <a:r>
              <a:rPr lang="en-US" sz="3200" b="1">
                <a:solidFill>
                  <a:srgbClr val="0000FF"/>
                </a:solidFill>
                <a:latin typeface="Verdana" pitchFamily="34" charset="0"/>
              </a:rPr>
              <a:t>H</a:t>
            </a:r>
          </a:p>
          <a:p>
            <a:pPr>
              <a:spcBef>
                <a:spcPct val="20000"/>
              </a:spcBef>
            </a:pPr>
            <a:r>
              <a:rPr lang="en-US" sz="3200" b="1">
                <a:solidFill>
                  <a:srgbClr val="0000FF"/>
                </a:solidFill>
                <a:latin typeface="Verdana" pitchFamily="34" charset="0"/>
              </a:rPr>
              <a:t>I</a:t>
            </a:r>
          </a:p>
          <a:p>
            <a:pPr>
              <a:spcBef>
                <a:spcPct val="20000"/>
              </a:spcBef>
            </a:pPr>
            <a:r>
              <a:rPr lang="en-US" sz="3200" b="1">
                <a:solidFill>
                  <a:srgbClr val="0000FF"/>
                </a:solidFill>
                <a:latin typeface="Verdana" pitchFamily="34" charset="0"/>
              </a:rPr>
              <a:t>O</a:t>
            </a:r>
          </a:p>
        </p:txBody>
      </p:sp>
      <p:sp>
        <p:nvSpPr>
          <p:cNvPr id="60475" name="Rectangle 59"/>
          <p:cNvSpPr>
            <a:spLocks noChangeArrowheads="1"/>
          </p:cNvSpPr>
          <p:nvPr/>
        </p:nvSpPr>
        <p:spPr bwMode="auto">
          <a:xfrm>
            <a:off x="4876800" y="2514600"/>
            <a:ext cx="1666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formed by wings</a:t>
            </a:r>
          </a:p>
        </p:txBody>
      </p:sp>
      <p:sp>
        <p:nvSpPr>
          <p:cNvPr id="60476" name="Rectangle 60"/>
          <p:cNvSpPr>
            <a:spLocks noChangeArrowheads="1"/>
          </p:cNvSpPr>
          <p:nvPr/>
        </p:nvSpPr>
        <p:spPr bwMode="auto">
          <a:xfrm>
            <a:off x="4876800" y="3048000"/>
            <a:ext cx="18065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Verdana" pitchFamily="34" charset="0"/>
              </a:rPr>
              <a:t>Other.  True bugs.</a:t>
            </a:r>
          </a:p>
        </p:txBody>
      </p:sp>
      <p:sp>
        <p:nvSpPr>
          <p:cNvPr id="60477" name="Rectangle 61"/>
          <p:cNvSpPr>
            <a:spLocks noChangeArrowheads="1"/>
          </p:cNvSpPr>
          <p:nvPr/>
        </p:nvSpPr>
        <p:spPr bwMode="auto">
          <a:xfrm>
            <a:off x="7696200" y="4419600"/>
            <a:ext cx="34925" cy="81121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78" name="Line 62"/>
          <p:cNvSpPr>
            <a:spLocks noChangeShapeType="1"/>
          </p:cNvSpPr>
          <p:nvPr/>
        </p:nvSpPr>
        <p:spPr bwMode="auto">
          <a:xfrm flipV="1">
            <a:off x="6934200" y="5181600"/>
            <a:ext cx="2286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 b="4312"/>
          <a:stretch>
            <a:fillRect/>
          </a:stretch>
        </p:blipFill>
        <p:spPr bwMode="auto">
          <a:xfrm>
            <a:off x="304800" y="68580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589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Verdana" pitchFamily="34" charset="0"/>
              </a:rPr>
              <a:t>Subphylum</a:t>
            </a:r>
            <a:r>
              <a:rPr lang="en-US" sz="2400" b="1" dirty="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2400" dirty="0">
                <a:latin typeface="Verdana" pitchFamily="34" charset="0"/>
              </a:rPr>
              <a:t>5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Hexapoda</a:t>
            </a:r>
            <a:r>
              <a:rPr lang="en-US" sz="2400" b="1" dirty="0">
                <a:solidFill>
                  <a:srgbClr val="FFFF66"/>
                </a:solidFill>
                <a:latin typeface="Verdana" pitchFamily="34" charset="0"/>
              </a:rPr>
              <a:t>   </a:t>
            </a:r>
            <a:r>
              <a:rPr lang="en-US" dirty="0">
                <a:latin typeface="Verdana" pitchFamily="34" charset="0"/>
              </a:rPr>
              <a:t>Class</a:t>
            </a:r>
            <a:r>
              <a:rPr lang="en-US" sz="2400" b="1" dirty="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Insecta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61444" name="Freeform 4"/>
          <p:cNvSpPr>
            <a:spLocks/>
          </p:cNvSpPr>
          <p:nvPr/>
        </p:nvSpPr>
        <p:spPr bwMode="auto">
          <a:xfrm>
            <a:off x="838200" y="5410200"/>
            <a:ext cx="257175" cy="12700"/>
          </a:xfrm>
          <a:custGeom>
            <a:avLst/>
            <a:gdLst>
              <a:gd name="T0" fmla="*/ 0 w 162"/>
              <a:gd name="T1" fmla="*/ 0 h 8"/>
              <a:gd name="T2" fmla="*/ 2147483647 w 162"/>
              <a:gd name="T3" fmla="*/ 2147483647 h 8"/>
              <a:gd name="T4" fmla="*/ 2147483647 w 162"/>
              <a:gd name="T5" fmla="*/ 0 h 8"/>
              <a:gd name="T6" fmla="*/ 0 60000 65536"/>
              <a:gd name="T7" fmla="*/ 0 60000 65536"/>
              <a:gd name="T8" fmla="*/ 0 60000 65536"/>
              <a:gd name="T9" fmla="*/ 0 w 162"/>
              <a:gd name="T10" fmla="*/ 0 h 8"/>
              <a:gd name="T11" fmla="*/ 162 w 162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8">
                <a:moveTo>
                  <a:pt x="0" y="0"/>
                </a:moveTo>
                <a:cubicBezTo>
                  <a:pt x="40" y="3"/>
                  <a:pt x="81" y="8"/>
                  <a:pt x="121" y="8"/>
                </a:cubicBezTo>
                <a:cubicBezTo>
                  <a:pt x="135" y="8"/>
                  <a:pt x="162" y="0"/>
                  <a:pt x="162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990600" y="5410200"/>
            <a:ext cx="0" cy="6096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 b="4312"/>
          <a:stretch>
            <a:fillRect/>
          </a:stretch>
        </p:blipFill>
        <p:spPr bwMode="auto">
          <a:xfrm>
            <a:off x="381000" y="533400"/>
            <a:ext cx="8534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371600" y="0"/>
            <a:ext cx="5792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Verdana" pitchFamily="34" charset="0"/>
              </a:rPr>
              <a:t>Subphylum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dirty="0">
                <a:latin typeface="Verdana" pitchFamily="34" charset="0"/>
              </a:rPr>
              <a:t>5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Hexapoda</a:t>
            </a:r>
            <a:r>
              <a:rPr lang="en-US" sz="2400" b="1" dirty="0">
                <a:latin typeface="Verdana" pitchFamily="34" charset="0"/>
              </a:rPr>
              <a:t>  </a:t>
            </a:r>
            <a:r>
              <a:rPr lang="en-US" dirty="0">
                <a:latin typeface="Verdana" pitchFamily="34" charset="0"/>
              </a:rPr>
              <a:t>Class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Insecta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257800" y="609600"/>
            <a:ext cx="2438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CC"/>
                </a:solidFill>
                <a:latin typeface="Verdana" pitchFamily="34" charset="0"/>
              </a:rPr>
              <a:t>Lepidoptera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447800" y="762000"/>
            <a:ext cx="2819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CC"/>
                </a:solidFill>
                <a:latin typeface="Verdana" pitchFamily="34" charset="0"/>
              </a:rPr>
              <a:t>Hymenoptera</a:t>
            </a:r>
          </a:p>
        </p:txBody>
      </p:sp>
      <p:sp>
        <p:nvSpPr>
          <p:cNvPr id="62470" name="Freeform 6"/>
          <p:cNvSpPr>
            <a:spLocks/>
          </p:cNvSpPr>
          <p:nvPr/>
        </p:nvSpPr>
        <p:spPr bwMode="auto">
          <a:xfrm>
            <a:off x="914400" y="5486400"/>
            <a:ext cx="257175" cy="12700"/>
          </a:xfrm>
          <a:custGeom>
            <a:avLst/>
            <a:gdLst>
              <a:gd name="T0" fmla="*/ 0 w 162"/>
              <a:gd name="T1" fmla="*/ 0 h 8"/>
              <a:gd name="T2" fmla="*/ 2147483647 w 162"/>
              <a:gd name="T3" fmla="*/ 2147483647 h 8"/>
              <a:gd name="T4" fmla="*/ 2147483647 w 162"/>
              <a:gd name="T5" fmla="*/ 0 h 8"/>
              <a:gd name="T6" fmla="*/ 0 60000 65536"/>
              <a:gd name="T7" fmla="*/ 0 60000 65536"/>
              <a:gd name="T8" fmla="*/ 0 60000 65536"/>
              <a:gd name="T9" fmla="*/ 0 w 162"/>
              <a:gd name="T10" fmla="*/ 0 h 8"/>
              <a:gd name="T11" fmla="*/ 162 w 162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8">
                <a:moveTo>
                  <a:pt x="0" y="0"/>
                </a:moveTo>
                <a:cubicBezTo>
                  <a:pt x="40" y="3"/>
                  <a:pt x="81" y="8"/>
                  <a:pt x="121" y="8"/>
                </a:cubicBezTo>
                <a:cubicBezTo>
                  <a:pt x="135" y="8"/>
                  <a:pt x="162" y="0"/>
                  <a:pt x="162" y="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1066800" y="5486400"/>
            <a:ext cx="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447800" y="4800600"/>
            <a:ext cx="2438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CC"/>
                </a:solidFill>
                <a:latin typeface="Verdana" pitchFamily="34" charset="0"/>
              </a:rPr>
              <a:t>Coleoptera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6096000" y="2286000"/>
            <a:ext cx="3048000" cy="4619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FF00"/>
                </a:solidFill>
                <a:latin typeface="Verdana" pitchFamily="34" charset="0"/>
              </a:rPr>
              <a:t>7, 9 Orthoptera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1752600" y="2590800"/>
            <a:ext cx="2438400" cy="4619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FF00"/>
                </a:solidFill>
                <a:latin typeface="Verdana" pitchFamily="34" charset="0"/>
              </a:rPr>
              <a:t>6 Hemiptera  </a:t>
            </a:r>
          </a:p>
        </p:txBody>
      </p:sp>
      <p:sp>
        <p:nvSpPr>
          <p:cNvPr id="62475" name="TextBox 10"/>
          <p:cNvSpPr txBox="1">
            <a:spLocks noChangeArrowheads="1"/>
          </p:cNvSpPr>
          <p:nvPr/>
        </p:nvSpPr>
        <p:spPr bwMode="auto">
          <a:xfrm>
            <a:off x="3352800" y="213360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152400" y="228600"/>
            <a:ext cx="8991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52400" y="6238875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Verdana" pitchFamily="34" charset="0"/>
              </a:rPr>
              <a:t>Inside a Grasshopper… </a:t>
            </a:r>
            <a:r>
              <a:rPr lang="en-US" b="1">
                <a:latin typeface="Verdana" pitchFamily="34" charset="0"/>
              </a:rPr>
              <a:t>Remember the baseball and glove?</a:t>
            </a: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 rot="1067203" flipH="1" flipV="1">
            <a:off x="4038600" y="3505200"/>
            <a:ext cx="236220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rot="682382" flipH="1" flipV="1">
            <a:off x="5181600" y="3733800"/>
            <a:ext cx="274320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4267200" cy="118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Don’t forget that the fore- and hind gut portions are from ectodermally derived tissues!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15875" y="14288"/>
            <a:ext cx="8991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410200" y="3581400"/>
            <a:ext cx="3062288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Gastric Caecum</a:t>
            </a:r>
          </a:p>
          <a:p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- chemical digestion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029200" y="2667000"/>
            <a:ext cx="3817938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Proventriculus – grinding</a:t>
            </a:r>
          </a:p>
          <a:p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= mechanical digestion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029200" y="4724400"/>
            <a:ext cx="3038475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Malpighian Tubules </a:t>
            </a:r>
          </a:p>
          <a:p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 - excretion</a:t>
            </a:r>
          </a:p>
        </p:txBody>
      </p:sp>
      <p:sp>
        <p:nvSpPr>
          <p:cNvPr id="64518" name="AutoShape 6"/>
          <p:cNvSpPr>
            <a:spLocks noChangeArrowheads="1"/>
          </p:cNvSpPr>
          <p:nvPr/>
        </p:nvSpPr>
        <p:spPr bwMode="auto">
          <a:xfrm rot="8332482">
            <a:off x="1844675" y="3881438"/>
            <a:ext cx="990600" cy="171450"/>
          </a:xfrm>
          <a:prstGeom prst="leftArrow">
            <a:avLst>
              <a:gd name="adj1" fmla="val 50000"/>
              <a:gd name="adj2" fmla="val 144444"/>
            </a:avLst>
          </a:prstGeom>
          <a:solidFill>
            <a:srgbClr val="FFFF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4519" name="AutoShape 8"/>
          <p:cNvSpPr>
            <a:spLocks noChangeArrowheads="1"/>
          </p:cNvSpPr>
          <p:nvPr/>
        </p:nvSpPr>
        <p:spPr bwMode="auto">
          <a:xfrm>
            <a:off x="4511675" y="3138488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4520" name="AutoShape 9"/>
          <p:cNvSpPr>
            <a:spLocks noChangeArrowheads="1"/>
          </p:cNvSpPr>
          <p:nvPr/>
        </p:nvSpPr>
        <p:spPr bwMode="auto">
          <a:xfrm>
            <a:off x="4191000" y="3657600"/>
            <a:ext cx="1082675" cy="166688"/>
          </a:xfrm>
          <a:prstGeom prst="leftArrow">
            <a:avLst>
              <a:gd name="adj1" fmla="val 50000"/>
              <a:gd name="adj2" fmla="val 74996"/>
            </a:avLst>
          </a:prstGeom>
          <a:solidFill>
            <a:srgbClr val="FFFF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4521" name="AutoShape 10"/>
          <p:cNvSpPr>
            <a:spLocks noChangeArrowheads="1"/>
          </p:cNvSpPr>
          <p:nvPr/>
        </p:nvSpPr>
        <p:spPr bwMode="auto">
          <a:xfrm>
            <a:off x="4495800" y="4800600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76200" y="4343400"/>
            <a:ext cx="2857500" cy="581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Verdana" pitchFamily="34" charset="0"/>
              </a:rPr>
              <a:t>Female has ovarioles </a:t>
            </a:r>
          </a:p>
          <a:p>
            <a:r>
              <a:rPr lang="en-US" sz="1600" b="1">
                <a:solidFill>
                  <a:srgbClr val="FFFF00"/>
                </a:solidFill>
                <a:latin typeface="Verdana" pitchFamily="34" charset="0"/>
              </a:rPr>
              <a:t>(looks like rice grains!)</a:t>
            </a:r>
          </a:p>
        </p:txBody>
      </p:sp>
      <p:sp>
        <p:nvSpPr>
          <p:cNvPr id="64523" name="Freeform 12"/>
          <p:cNvSpPr>
            <a:spLocks/>
          </p:cNvSpPr>
          <p:nvPr/>
        </p:nvSpPr>
        <p:spPr bwMode="auto">
          <a:xfrm>
            <a:off x="3346450" y="860425"/>
            <a:ext cx="827088" cy="1781175"/>
          </a:xfrm>
          <a:custGeom>
            <a:avLst/>
            <a:gdLst>
              <a:gd name="T0" fmla="*/ 2147483647 w 521"/>
              <a:gd name="T1" fmla="*/ 2147483647 h 1122"/>
              <a:gd name="T2" fmla="*/ 2147483647 w 521"/>
              <a:gd name="T3" fmla="*/ 2147483647 h 1122"/>
              <a:gd name="T4" fmla="*/ 2147483647 w 521"/>
              <a:gd name="T5" fmla="*/ 2147483647 h 1122"/>
              <a:gd name="T6" fmla="*/ 2147483647 w 521"/>
              <a:gd name="T7" fmla="*/ 2147483647 h 1122"/>
              <a:gd name="T8" fmla="*/ 2147483647 w 521"/>
              <a:gd name="T9" fmla="*/ 2147483647 h 1122"/>
              <a:gd name="T10" fmla="*/ 2147483647 w 521"/>
              <a:gd name="T11" fmla="*/ 2147483647 h 1122"/>
              <a:gd name="T12" fmla="*/ 2147483647 w 521"/>
              <a:gd name="T13" fmla="*/ 2147483647 h 1122"/>
              <a:gd name="T14" fmla="*/ 2147483647 w 521"/>
              <a:gd name="T15" fmla="*/ 2147483647 h 1122"/>
              <a:gd name="T16" fmla="*/ 2147483647 w 521"/>
              <a:gd name="T17" fmla="*/ 2147483647 h 1122"/>
              <a:gd name="T18" fmla="*/ 2147483647 w 521"/>
              <a:gd name="T19" fmla="*/ 2147483647 h 1122"/>
              <a:gd name="T20" fmla="*/ 2147483647 w 521"/>
              <a:gd name="T21" fmla="*/ 2147483647 h 1122"/>
              <a:gd name="T22" fmla="*/ 2147483647 w 521"/>
              <a:gd name="T23" fmla="*/ 2147483647 h 1122"/>
              <a:gd name="T24" fmla="*/ 2147483647 w 521"/>
              <a:gd name="T25" fmla="*/ 2147483647 h 1122"/>
              <a:gd name="T26" fmla="*/ 2147483647 w 521"/>
              <a:gd name="T27" fmla="*/ 2147483647 h 1122"/>
              <a:gd name="T28" fmla="*/ 2147483647 w 521"/>
              <a:gd name="T29" fmla="*/ 2147483647 h 1122"/>
              <a:gd name="T30" fmla="*/ 2147483647 w 521"/>
              <a:gd name="T31" fmla="*/ 2147483647 h 1122"/>
              <a:gd name="T32" fmla="*/ 2147483647 w 521"/>
              <a:gd name="T33" fmla="*/ 2147483647 h 1122"/>
              <a:gd name="T34" fmla="*/ 2147483647 w 521"/>
              <a:gd name="T35" fmla="*/ 2147483647 h 1122"/>
              <a:gd name="T36" fmla="*/ 2147483647 w 521"/>
              <a:gd name="T37" fmla="*/ 2147483647 h 1122"/>
              <a:gd name="T38" fmla="*/ 2147483647 w 521"/>
              <a:gd name="T39" fmla="*/ 2147483647 h 1122"/>
              <a:gd name="T40" fmla="*/ 2147483647 w 521"/>
              <a:gd name="T41" fmla="*/ 2147483647 h 1122"/>
              <a:gd name="T42" fmla="*/ 2147483647 w 521"/>
              <a:gd name="T43" fmla="*/ 2147483647 h 112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21"/>
              <a:gd name="T67" fmla="*/ 0 h 1122"/>
              <a:gd name="T68" fmla="*/ 521 w 521"/>
              <a:gd name="T69" fmla="*/ 1122 h 112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21" h="1122">
                <a:moveTo>
                  <a:pt x="261" y="18"/>
                </a:moveTo>
                <a:cubicBezTo>
                  <a:pt x="282" y="82"/>
                  <a:pt x="253" y="0"/>
                  <a:pt x="285" y="66"/>
                </a:cubicBezTo>
                <a:cubicBezTo>
                  <a:pt x="298" y="92"/>
                  <a:pt x="296" y="123"/>
                  <a:pt x="310" y="148"/>
                </a:cubicBezTo>
                <a:cubicBezTo>
                  <a:pt x="319" y="165"/>
                  <a:pt x="331" y="180"/>
                  <a:pt x="342" y="196"/>
                </a:cubicBezTo>
                <a:cubicBezTo>
                  <a:pt x="347" y="204"/>
                  <a:pt x="358" y="221"/>
                  <a:pt x="358" y="221"/>
                </a:cubicBezTo>
                <a:cubicBezTo>
                  <a:pt x="347" y="254"/>
                  <a:pt x="333" y="259"/>
                  <a:pt x="301" y="269"/>
                </a:cubicBezTo>
                <a:cubicBezTo>
                  <a:pt x="285" y="280"/>
                  <a:pt x="269" y="291"/>
                  <a:pt x="253" y="302"/>
                </a:cubicBezTo>
                <a:cubicBezTo>
                  <a:pt x="245" y="308"/>
                  <a:pt x="228" y="318"/>
                  <a:pt x="228" y="318"/>
                </a:cubicBezTo>
                <a:cubicBezTo>
                  <a:pt x="208" y="348"/>
                  <a:pt x="184" y="369"/>
                  <a:pt x="155" y="391"/>
                </a:cubicBezTo>
                <a:cubicBezTo>
                  <a:pt x="140" y="402"/>
                  <a:pt x="107" y="423"/>
                  <a:pt x="107" y="423"/>
                </a:cubicBezTo>
                <a:cubicBezTo>
                  <a:pt x="92" y="447"/>
                  <a:pt x="74" y="464"/>
                  <a:pt x="58" y="488"/>
                </a:cubicBezTo>
                <a:cubicBezTo>
                  <a:pt x="55" y="496"/>
                  <a:pt x="55" y="506"/>
                  <a:pt x="50" y="513"/>
                </a:cubicBezTo>
                <a:cubicBezTo>
                  <a:pt x="44" y="521"/>
                  <a:pt x="31" y="521"/>
                  <a:pt x="26" y="529"/>
                </a:cubicBezTo>
                <a:cubicBezTo>
                  <a:pt x="17" y="544"/>
                  <a:pt x="15" y="562"/>
                  <a:pt x="9" y="578"/>
                </a:cubicBezTo>
                <a:cubicBezTo>
                  <a:pt x="6" y="586"/>
                  <a:pt x="1" y="602"/>
                  <a:pt x="1" y="602"/>
                </a:cubicBezTo>
                <a:cubicBezTo>
                  <a:pt x="6" y="688"/>
                  <a:pt x="0" y="778"/>
                  <a:pt x="50" y="853"/>
                </a:cubicBezTo>
                <a:cubicBezTo>
                  <a:pt x="71" y="917"/>
                  <a:pt x="125" y="948"/>
                  <a:pt x="180" y="983"/>
                </a:cubicBezTo>
                <a:cubicBezTo>
                  <a:pt x="196" y="993"/>
                  <a:pt x="218" y="988"/>
                  <a:pt x="237" y="991"/>
                </a:cubicBezTo>
                <a:cubicBezTo>
                  <a:pt x="289" y="1008"/>
                  <a:pt x="330" y="1039"/>
                  <a:pt x="383" y="1056"/>
                </a:cubicBezTo>
                <a:cubicBezTo>
                  <a:pt x="399" y="1061"/>
                  <a:pt x="431" y="1072"/>
                  <a:pt x="431" y="1072"/>
                </a:cubicBezTo>
                <a:cubicBezTo>
                  <a:pt x="478" y="1122"/>
                  <a:pt x="398" y="1042"/>
                  <a:pt x="496" y="1105"/>
                </a:cubicBezTo>
                <a:cubicBezTo>
                  <a:pt x="504" y="1110"/>
                  <a:pt x="521" y="1121"/>
                  <a:pt x="521" y="112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4" name="Text Box 13"/>
          <p:cNvSpPr txBox="1">
            <a:spLocks noChangeArrowheads="1"/>
          </p:cNvSpPr>
          <p:nvPr/>
        </p:nvSpPr>
        <p:spPr bwMode="auto">
          <a:xfrm>
            <a:off x="4724400" y="1524000"/>
            <a:ext cx="23622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Crop - storage</a:t>
            </a:r>
          </a:p>
        </p:txBody>
      </p:sp>
      <p:sp>
        <p:nvSpPr>
          <p:cNvPr id="64525" name="Freeform 14"/>
          <p:cNvSpPr>
            <a:spLocks/>
          </p:cNvSpPr>
          <p:nvPr/>
        </p:nvSpPr>
        <p:spPr bwMode="auto">
          <a:xfrm>
            <a:off x="3854450" y="728663"/>
            <a:ext cx="666750" cy="1833562"/>
          </a:xfrm>
          <a:custGeom>
            <a:avLst/>
            <a:gdLst>
              <a:gd name="T0" fmla="*/ 2147483647 w 420"/>
              <a:gd name="T1" fmla="*/ 2147483647 h 1155"/>
              <a:gd name="T2" fmla="*/ 2147483647 w 420"/>
              <a:gd name="T3" fmla="*/ 2147483647 h 1155"/>
              <a:gd name="T4" fmla="*/ 2147483647 w 420"/>
              <a:gd name="T5" fmla="*/ 2147483647 h 1155"/>
              <a:gd name="T6" fmla="*/ 2147483647 w 420"/>
              <a:gd name="T7" fmla="*/ 2147483647 h 1155"/>
              <a:gd name="T8" fmla="*/ 2147483647 w 420"/>
              <a:gd name="T9" fmla="*/ 2147483647 h 1155"/>
              <a:gd name="T10" fmla="*/ 2147483647 w 420"/>
              <a:gd name="T11" fmla="*/ 2147483647 h 1155"/>
              <a:gd name="T12" fmla="*/ 2147483647 w 420"/>
              <a:gd name="T13" fmla="*/ 2147483647 h 1155"/>
              <a:gd name="T14" fmla="*/ 2147483647 w 420"/>
              <a:gd name="T15" fmla="*/ 2147483647 h 1155"/>
              <a:gd name="T16" fmla="*/ 2147483647 w 420"/>
              <a:gd name="T17" fmla="*/ 2147483647 h 1155"/>
              <a:gd name="T18" fmla="*/ 2147483647 w 420"/>
              <a:gd name="T19" fmla="*/ 2147483647 h 1155"/>
              <a:gd name="T20" fmla="*/ 2147483647 w 420"/>
              <a:gd name="T21" fmla="*/ 2147483647 h 1155"/>
              <a:gd name="T22" fmla="*/ 2147483647 w 420"/>
              <a:gd name="T23" fmla="*/ 2147483647 h 1155"/>
              <a:gd name="T24" fmla="*/ 2147483647 w 420"/>
              <a:gd name="T25" fmla="*/ 2147483647 h 1155"/>
              <a:gd name="T26" fmla="*/ 2147483647 w 420"/>
              <a:gd name="T27" fmla="*/ 2147483647 h 1155"/>
              <a:gd name="T28" fmla="*/ 2147483647 w 420"/>
              <a:gd name="T29" fmla="*/ 2147483647 h 1155"/>
              <a:gd name="T30" fmla="*/ 2147483647 w 420"/>
              <a:gd name="T31" fmla="*/ 2147483647 h 1155"/>
              <a:gd name="T32" fmla="*/ 2147483647 w 420"/>
              <a:gd name="T33" fmla="*/ 2147483647 h 1155"/>
              <a:gd name="T34" fmla="*/ 2147483647 w 420"/>
              <a:gd name="T35" fmla="*/ 2147483647 h 1155"/>
              <a:gd name="T36" fmla="*/ 2147483647 w 420"/>
              <a:gd name="T37" fmla="*/ 2147483647 h 1155"/>
              <a:gd name="T38" fmla="*/ 2147483647 w 420"/>
              <a:gd name="T39" fmla="*/ 2147483647 h 1155"/>
              <a:gd name="T40" fmla="*/ 2147483647 w 420"/>
              <a:gd name="T41" fmla="*/ 2147483647 h 11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20"/>
              <a:gd name="T64" fmla="*/ 0 h 1155"/>
              <a:gd name="T65" fmla="*/ 420 w 420"/>
              <a:gd name="T66" fmla="*/ 1155 h 115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20" h="1155">
                <a:moveTo>
                  <a:pt x="14" y="44"/>
                </a:moveTo>
                <a:cubicBezTo>
                  <a:pt x="40" y="123"/>
                  <a:pt x="0" y="0"/>
                  <a:pt x="30" y="101"/>
                </a:cubicBezTo>
                <a:cubicBezTo>
                  <a:pt x="35" y="117"/>
                  <a:pt x="46" y="149"/>
                  <a:pt x="46" y="149"/>
                </a:cubicBezTo>
                <a:cubicBezTo>
                  <a:pt x="47" y="157"/>
                  <a:pt x="56" y="233"/>
                  <a:pt x="63" y="239"/>
                </a:cubicBezTo>
                <a:cubicBezTo>
                  <a:pt x="89" y="262"/>
                  <a:pt x="171" y="267"/>
                  <a:pt x="201" y="271"/>
                </a:cubicBezTo>
                <a:cubicBezTo>
                  <a:pt x="212" y="274"/>
                  <a:pt x="222" y="276"/>
                  <a:pt x="233" y="279"/>
                </a:cubicBezTo>
                <a:cubicBezTo>
                  <a:pt x="249" y="284"/>
                  <a:pt x="282" y="295"/>
                  <a:pt x="282" y="295"/>
                </a:cubicBezTo>
                <a:cubicBezTo>
                  <a:pt x="301" y="315"/>
                  <a:pt x="347" y="344"/>
                  <a:pt x="347" y="344"/>
                </a:cubicBezTo>
                <a:cubicBezTo>
                  <a:pt x="358" y="360"/>
                  <a:pt x="368" y="377"/>
                  <a:pt x="379" y="393"/>
                </a:cubicBezTo>
                <a:cubicBezTo>
                  <a:pt x="384" y="401"/>
                  <a:pt x="395" y="417"/>
                  <a:pt x="395" y="417"/>
                </a:cubicBezTo>
                <a:cubicBezTo>
                  <a:pt x="414" y="474"/>
                  <a:pt x="405" y="450"/>
                  <a:pt x="420" y="490"/>
                </a:cubicBezTo>
                <a:cubicBezTo>
                  <a:pt x="411" y="546"/>
                  <a:pt x="414" y="618"/>
                  <a:pt x="363" y="652"/>
                </a:cubicBezTo>
                <a:cubicBezTo>
                  <a:pt x="353" y="684"/>
                  <a:pt x="329" y="710"/>
                  <a:pt x="306" y="734"/>
                </a:cubicBezTo>
                <a:cubicBezTo>
                  <a:pt x="295" y="768"/>
                  <a:pt x="278" y="796"/>
                  <a:pt x="257" y="823"/>
                </a:cubicBezTo>
                <a:cubicBezTo>
                  <a:pt x="245" y="838"/>
                  <a:pt x="225" y="871"/>
                  <a:pt x="225" y="871"/>
                </a:cubicBezTo>
                <a:cubicBezTo>
                  <a:pt x="222" y="879"/>
                  <a:pt x="222" y="889"/>
                  <a:pt x="217" y="896"/>
                </a:cubicBezTo>
                <a:cubicBezTo>
                  <a:pt x="211" y="904"/>
                  <a:pt x="197" y="904"/>
                  <a:pt x="192" y="912"/>
                </a:cubicBezTo>
                <a:cubicBezTo>
                  <a:pt x="173" y="943"/>
                  <a:pt x="173" y="978"/>
                  <a:pt x="152" y="1009"/>
                </a:cubicBezTo>
                <a:cubicBezTo>
                  <a:pt x="143" y="1037"/>
                  <a:pt x="135" y="1082"/>
                  <a:pt x="168" y="1099"/>
                </a:cubicBezTo>
                <a:cubicBezTo>
                  <a:pt x="183" y="1107"/>
                  <a:pt x="217" y="1115"/>
                  <a:pt x="217" y="1115"/>
                </a:cubicBezTo>
                <a:cubicBezTo>
                  <a:pt x="232" y="1125"/>
                  <a:pt x="256" y="1155"/>
                  <a:pt x="265" y="115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6" name="Text Box 15"/>
          <p:cNvSpPr txBox="1">
            <a:spLocks noChangeArrowheads="1"/>
          </p:cNvSpPr>
          <p:nvPr/>
        </p:nvSpPr>
        <p:spPr bwMode="auto">
          <a:xfrm>
            <a:off x="0" y="0"/>
            <a:ext cx="3962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66FF"/>
                </a:solidFill>
                <a:latin typeface="Verdana" pitchFamily="34" charset="0"/>
              </a:rPr>
              <a:t>Phylum</a:t>
            </a:r>
            <a:r>
              <a:rPr lang="en-US" sz="2400" b="1">
                <a:solidFill>
                  <a:srgbClr val="FF66FF"/>
                </a:solidFill>
                <a:latin typeface="Verdana" pitchFamily="34" charset="0"/>
              </a:rPr>
              <a:t> Arthropoda, </a:t>
            </a:r>
            <a:r>
              <a:rPr lang="en-US" b="1">
                <a:solidFill>
                  <a:srgbClr val="FF66FF"/>
                </a:solidFill>
                <a:latin typeface="Verdana" pitchFamily="34" charset="0"/>
              </a:rPr>
              <a:t>Subphylum</a:t>
            </a:r>
            <a:r>
              <a:rPr lang="en-US" sz="2400" b="1">
                <a:solidFill>
                  <a:srgbClr val="FF66FF"/>
                </a:solidFill>
                <a:latin typeface="Verdana" pitchFamily="34" charset="0"/>
              </a:rPr>
              <a:t> Hexapoda, </a:t>
            </a:r>
          </a:p>
          <a:p>
            <a:pPr algn="ctr"/>
            <a:r>
              <a:rPr lang="en-US" b="1">
                <a:solidFill>
                  <a:srgbClr val="FF66FF"/>
                </a:solidFill>
                <a:latin typeface="Verdana" pitchFamily="34" charset="0"/>
              </a:rPr>
              <a:t>Class</a:t>
            </a:r>
            <a:r>
              <a:rPr lang="en-US" sz="2400" b="1">
                <a:solidFill>
                  <a:srgbClr val="FF66FF"/>
                </a:solidFill>
                <a:latin typeface="Verdana" pitchFamily="34" charset="0"/>
              </a:rPr>
              <a:t> Insecta, </a:t>
            </a:r>
            <a:r>
              <a:rPr lang="en-US" b="1">
                <a:solidFill>
                  <a:srgbClr val="FF66FF"/>
                </a:solidFill>
                <a:latin typeface="Verdana" pitchFamily="34" charset="0"/>
              </a:rPr>
              <a:t>Order</a:t>
            </a:r>
            <a:r>
              <a:rPr lang="en-US" sz="2400" b="1">
                <a:solidFill>
                  <a:srgbClr val="FF66FF"/>
                </a:solidFill>
                <a:latin typeface="Verdana" pitchFamily="34" charset="0"/>
              </a:rPr>
              <a:t> Orthoptera</a:t>
            </a:r>
          </a:p>
        </p:txBody>
      </p:sp>
      <p:sp>
        <p:nvSpPr>
          <p:cNvPr id="64527" name="Text Box 16"/>
          <p:cNvSpPr txBox="1">
            <a:spLocks noChangeArrowheads="1"/>
          </p:cNvSpPr>
          <p:nvPr/>
        </p:nvSpPr>
        <p:spPr bwMode="auto">
          <a:xfrm>
            <a:off x="685800" y="624840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Respiratory system = Tracheal system (has spiracles etc.)</a:t>
            </a:r>
          </a:p>
        </p:txBody>
      </p:sp>
      <p:sp>
        <p:nvSpPr>
          <p:cNvPr id="64528" name="AutoShape 7"/>
          <p:cNvSpPr>
            <a:spLocks noChangeArrowheads="1"/>
          </p:cNvSpPr>
          <p:nvPr/>
        </p:nvSpPr>
        <p:spPr bwMode="auto">
          <a:xfrm>
            <a:off x="4191000" y="1600200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3" descr="https://campus.fsu.edu/bbcswebdav/users/jputnamhancock/Arthropoda/Crustacea/Copepoda/PICT0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200400"/>
            <a:ext cx="28194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304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2</a:t>
            </a:r>
          </a:p>
          <a:p>
            <a:pPr eaLnBrk="0" hangingPunct="0"/>
            <a:r>
              <a:rPr lang="en-US" sz="3600" b="1">
                <a:solidFill>
                  <a:schemeClr val="accent2"/>
                </a:solidFill>
                <a:latin typeface="Verdana" pitchFamily="34" charset="0"/>
              </a:rPr>
              <a:t>Crustacea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419600" y="457200"/>
          <a:ext cx="3298825" cy="2298700"/>
        </p:xfrm>
        <a:graphic>
          <a:graphicData uri="http://schemas.openxmlformats.org/presentationml/2006/ole">
            <p:oleObj spid="_x0000_s1026" name="Image" r:id="rId4" imgW="12466667" imgH="8685714" progId="PSP5.Image">
              <p:embed/>
            </p:oleObj>
          </a:graphicData>
        </a:graphic>
      </p:graphicFrame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5"/>
          <a:srcRect l="34596" t="37361" r="33038" b="36667"/>
          <a:stretch>
            <a:fillRect/>
          </a:stretch>
        </p:blipFill>
        <p:spPr bwMode="auto">
          <a:xfrm>
            <a:off x="4038600" y="5181600"/>
            <a:ext cx="24098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6858000" y="3276600"/>
            <a:ext cx="19812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Verdana" pitchFamily="34" charset="0"/>
              </a:rPr>
              <a:t>= Largest class</a:t>
            </a:r>
          </a:p>
          <a:p>
            <a:r>
              <a:rPr lang="en-US" sz="1600" b="1">
                <a:latin typeface="Verdana" pitchFamily="34" charset="0"/>
              </a:rPr>
              <a:t>     4</a:t>
            </a:r>
            <a:r>
              <a:rPr lang="en-US" sz="1600">
                <a:latin typeface="Verdana" pitchFamily="34" charset="0"/>
              </a:rPr>
              <a:t> </a:t>
            </a:r>
            <a:r>
              <a:rPr lang="en-US" sz="1600" b="1">
                <a:latin typeface="Verdana" pitchFamily="34" charset="0"/>
              </a:rPr>
              <a:t>ORDERS </a:t>
            </a:r>
          </a:p>
          <a:p>
            <a:r>
              <a:rPr lang="en-US" sz="1200" b="1" u="sng">
                <a:solidFill>
                  <a:srgbClr val="FF0000"/>
                </a:solidFill>
                <a:latin typeface="Verdana" pitchFamily="34" charset="0"/>
              </a:rPr>
              <a:t>Do not</a:t>
            </a:r>
            <a:r>
              <a:rPr lang="en-US" sz="1200" b="1">
                <a:solidFill>
                  <a:srgbClr val="FF0000"/>
                </a:solidFill>
                <a:latin typeface="Verdana" pitchFamily="34" charset="0"/>
              </a:rPr>
              <a:t> need to know the names of these Orders for the practical!</a:t>
            </a:r>
            <a:r>
              <a:rPr lang="en-US" sz="1400" b="1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200" b="1">
                <a:latin typeface="Verdana" pitchFamily="34" charset="0"/>
              </a:rPr>
              <a:t>S.A.I.D.</a:t>
            </a:r>
            <a:r>
              <a:rPr lang="en-US" sz="1200" b="1">
                <a:solidFill>
                  <a:srgbClr val="FF0000"/>
                </a:solidFill>
                <a:latin typeface="Verdana" pitchFamily="34" charset="0"/>
              </a:rPr>
              <a:t> – just note that A &amp; B are closely related.</a:t>
            </a:r>
          </a:p>
          <a:p>
            <a:r>
              <a:rPr lang="en-US" sz="1000" b="1">
                <a:latin typeface="Verdana" pitchFamily="34" charset="0"/>
              </a:rPr>
              <a:t>Stomatopoda</a:t>
            </a:r>
          </a:p>
          <a:p>
            <a:r>
              <a:rPr lang="en-US" sz="1000">
                <a:latin typeface="Verdana" pitchFamily="34" charset="0"/>
              </a:rPr>
              <a:t>     Mantis Shrimp</a:t>
            </a:r>
          </a:p>
          <a:p>
            <a:r>
              <a:rPr lang="en-US" sz="1000" b="1">
                <a:latin typeface="Verdana" pitchFamily="34" charset="0"/>
              </a:rPr>
              <a:t>Amphi</a:t>
            </a:r>
            <a:r>
              <a:rPr lang="en-US" sz="1000" b="1" u="sng">
                <a:latin typeface="Verdana" pitchFamily="34" charset="0"/>
              </a:rPr>
              <a:t>poda</a:t>
            </a:r>
          </a:p>
          <a:p>
            <a:r>
              <a:rPr lang="en-US" sz="1000">
                <a:latin typeface="Verdana" pitchFamily="34" charset="0"/>
              </a:rPr>
              <a:t>     Beach Hoppers &amp;  </a:t>
            </a:r>
          </a:p>
          <a:p>
            <a:r>
              <a:rPr lang="en-US" sz="1000">
                <a:latin typeface="Verdana" pitchFamily="34" charset="0"/>
              </a:rPr>
              <a:t>     Sand Fleas</a:t>
            </a:r>
            <a:r>
              <a:rPr lang="en-US" sz="1000" b="1">
                <a:latin typeface="Verdana" pitchFamily="34" charset="0"/>
              </a:rPr>
              <a:t> </a:t>
            </a:r>
          </a:p>
          <a:p>
            <a:r>
              <a:rPr lang="en-US" sz="1000" b="1">
                <a:latin typeface="Verdana" pitchFamily="34" charset="0"/>
              </a:rPr>
              <a:t>Iso</a:t>
            </a:r>
            <a:r>
              <a:rPr lang="en-US" sz="1000" b="1" u="sng">
                <a:latin typeface="Verdana" pitchFamily="34" charset="0"/>
              </a:rPr>
              <a:t>poda</a:t>
            </a:r>
            <a:r>
              <a:rPr lang="en-US" sz="1000" b="1">
                <a:latin typeface="Verdana" pitchFamily="34" charset="0"/>
              </a:rPr>
              <a:t> B</a:t>
            </a:r>
          </a:p>
          <a:p>
            <a:r>
              <a:rPr lang="en-US" sz="1000">
                <a:latin typeface="Verdana" pitchFamily="34" charset="0"/>
              </a:rPr>
              <a:t>     Pill bugs</a:t>
            </a:r>
            <a:endParaRPr lang="en-US" sz="1000" b="1">
              <a:latin typeface="Verdana" pitchFamily="34" charset="0"/>
            </a:endParaRPr>
          </a:p>
          <a:p>
            <a:r>
              <a:rPr lang="en-US" sz="1000">
                <a:latin typeface="Verdana" pitchFamily="34" charset="0"/>
              </a:rPr>
              <a:t>     Giant Sea Roach</a:t>
            </a:r>
          </a:p>
          <a:p>
            <a:r>
              <a:rPr lang="en-US" sz="1000" b="1">
                <a:latin typeface="Verdana" pitchFamily="34" charset="0"/>
              </a:rPr>
              <a:t>Deca</a:t>
            </a:r>
            <a:r>
              <a:rPr lang="en-US" sz="1000" b="1" u="sng">
                <a:latin typeface="Verdana" pitchFamily="34" charset="0"/>
              </a:rPr>
              <a:t>poda</a:t>
            </a:r>
            <a:r>
              <a:rPr lang="en-US" sz="1000" b="1">
                <a:latin typeface="Verdana" pitchFamily="34" charset="0"/>
              </a:rPr>
              <a:t>  A</a:t>
            </a:r>
          </a:p>
          <a:p>
            <a:r>
              <a:rPr lang="en-US" sz="1000">
                <a:latin typeface="Verdana" pitchFamily="34" charset="0"/>
              </a:rPr>
              <a:t>     Crabs, Lobsters etc..</a:t>
            </a: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5791200" y="533400"/>
            <a:ext cx="19050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</a:rPr>
              <a:t>Class</a:t>
            </a:r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Cirripedia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2209800" y="1828800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Verdana" pitchFamily="34" charset="0"/>
              </a:rPr>
              <a:t>Class </a:t>
            </a:r>
            <a:r>
              <a:rPr lang="en-US" sz="1600" b="1" u="sng">
                <a:solidFill>
                  <a:srgbClr val="0000FF"/>
                </a:solidFill>
                <a:latin typeface="Verdana" pitchFamily="34" charset="0"/>
              </a:rPr>
              <a:t>Branchio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poda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6096000" y="21336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 Unicode MS" pitchFamily="34" charset="-128"/>
              </a:rPr>
              <a:t>Acorn &amp; Stalked Barnacles</a:t>
            </a: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2286000" y="2438400"/>
            <a:ext cx="1371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“</a:t>
            </a:r>
            <a:r>
              <a:rPr lang="en-US" sz="1600" b="1" u="sng">
                <a:latin typeface="Arial Unicode MS" pitchFamily="34" charset="-128"/>
              </a:rPr>
              <a:t>Lung</a:t>
            </a:r>
            <a:r>
              <a:rPr lang="en-US" sz="1600" b="1">
                <a:latin typeface="Arial Unicode MS" pitchFamily="34" charset="-128"/>
              </a:rPr>
              <a:t> feet”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Fairy Shrimp</a:t>
            </a:r>
          </a:p>
          <a:p>
            <a:pPr>
              <a:spcBef>
                <a:spcPct val="50000"/>
              </a:spcBef>
            </a:pPr>
            <a:r>
              <a:rPr lang="en-US" sz="1600" b="1" i="1">
                <a:latin typeface="Arial Unicode MS" pitchFamily="34" charset="-128"/>
              </a:rPr>
              <a:t>Daphnia</a:t>
            </a:r>
          </a:p>
        </p:txBody>
      </p:sp>
      <p:sp>
        <p:nvSpPr>
          <p:cNvPr id="1036" name="Text Box 14"/>
          <p:cNvSpPr txBox="1">
            <a:spLocks noChangeArrowheads="1"/>
          </p:cNvSpPr>
          <p:nvPr/>
        </p:nvSpPr>
        <p:spPr bwMode="auto">
          <a:xfrm>
            <a:off x="4038600" y="3276600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Verdana" pitchFamily="34" charset="0"/>
              </a:rPr>
              <a:t>Class   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Malacostraca</a:t>
            </a:r>
          </a:p>
        </p:txBody>
      </p:sp>
      <p:sp>
        <p:nvSpPr>
          <p:cNvPr id="1037" name="Rectangle 19"/>
          <p:cNvSpPr>
            <a:spLocks noChangeArrowheads="1"/>
          </p:cNvSpPr>
          <p:nvPr/>
        </p:nvSpPr>
        <p:spPr bwMode="auto">
          <a:xfrm>
            <a:off x="609600" y="5181600"/>
            <a:ext cx="194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</a:rPr>
              <a:t>Class 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Ostracoda</a:t>
            </a:r>
          </a:p>
        </p:txBody>
      </p:sp>
      <p:sp>
        <p:nvSpPr>
          <p:cNvPr id="1038" name="Rectangle 20"/>
          <p:cNvSpPr>
            <a:spLocks noChangeArrowheads="1"/>
          </p:cNvSpPr>
          <p:nvPr/>
        </p:nvSpPr>
        <p:spPr bwMode="auto">
          <a:xfrm>
            <a:off x="1600200" y="3657600"/>
            <a:ext cx="137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Verdana" pitchFamily="34" charset="0"/>
              </a:rPr>
              <a:t>Class  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Copepoda</a:t>
            </a:r>
          </a:p>
        </p:txBody>
      </p:sp>
      <p:sp>
        <p:nvSpPr>
          <p:cNvPr id="1039" name="Text Box 31"/>
          <p:cNvSpPr txBox="1">
            <a:spLocks noChangeArrowheads="1"/>
          </p:cNvSpPr>
          <p:nvPr/>
        </p:nvSpPr>
        <p:spPr bwMode="auto">
          <a:xfrm>
            <a:off x="228600" y="4572000"/>
            <a:ext cx="1447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latin typeface="Verdana" pitchFamily="34" charset="0"/>
              </a:rPr>
              <a:t>Tiny red-eyed aliens! Really weird looking</a:t>
            </a:r>
          </a:p>
        </p:txBody>
      </p:sp>
      <p:sp>
        <p:nvSpPr>
          <p:cNvPr id="1040" name="Text Box 32"/>
          <p:cNvSpPr txBox="1">
            <a:spLocks noChangeArrowheads="1"/>
          </p:cNvSpPr>
          <p:nvPr/>
        </p:nvSpPr>
        <p:spPr bwMode="auto">
          <a:xfrm>
            <a:off x="2743200" y="5410200"/>
            <a:ext cx="1143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latin typeface="Verdana" pitchFamily="34" charset="0"/>
              </a:rPr>
              <a:t>Seed shrimp with bivalve-like shell</a:t>
            </a:r>
          </a:p>
        </p:txBody>
      </p:sp>
      <p:graphicFrame>
        <p:nvGraphicFramePr>
          <p:cNvPr id="1027" name="Object 35"/>
          <p:cNvGraphicFramePr>
            <a:graphicFrameLocks noChangeAspect="1"/>
          </p:cNvGraphicFramePr>
          <p:nvPr/>
        </p:nvGraphicFramePr>
        <p:xfrm>
          <a:off x="4038600" y="3810000"/>
          <a:ext cx="2362200" cy="1290638"/>
        </p:xfrm>
        <a:graphic>
          <a:graphicData uri="http://schemas.openxmlformats.org/presentationml/2006/ole">
            <p:oleObj spid="_x0000_s1027" name="Image" r:id="rId6" imgW="11695238" imgH="6392167" progId="PSP5.Image">
              <p:embed/>
            </p:oleObj>
          </a:graphicData>
        </a:graphic>
      </p:graphicFrame>
      <p:sp>
        <p:nvSpPr>
          <p:cNvPr id="1041" name="Text Box 36"/>
          <p:cNvSpPr txBox="1">
            <a:spLocks noChangeArrowheads="1"/>
          </p:cNvSpPr>
          <p:nvPr/>
        </p:nvSpPr>
        <p:spPr bwMode="auto">
          <a:xfrm>
            <a:off x="5943600" y="3886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latin typeface="Verdana" pitchFamily="34" charset="0"/>
              </a:rPr>
              <a:t>A</a:t>
            </a:r>
          </a:p>
        </p:txBody>
      </p:sp>
      <p:sp>
        <p:nvSpPr>
          <p:cNvPr id="1042" name="Text Box 37"/>
          <p:cNvSpPr txBox="1">
            <a:spLocks noChangeArrowheads="1"/>
          </p:cNvSpPr>
          <p:nvPr/>
        </p:nvSpPr>
        <p:spPr bwMode="auto">
          <a:xfrm>
            <a:off x="5943600" y="5181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latin typeface="Verdana" pitchFamily="34" charset="0"/>
              </a:rPr>
              <a:t>B</a:t>
            </a:r>
          </a:p>
        </p:txBody>
      </p:sp>
      <p:pic>
        <p:nvPicPr>
          <p:cNvPr id="1043" name="Picture 39" descr="https://campus.fsu.edu/bbcswebdav/users/jputnamhancock/Arthropoda/Crustacea/Branchiopoda/PICT00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524000"/>
            <a:ext cx="1676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41" descr="https://campus.fsu.edu/bbcswebdav/users/jputnamhancock/Arthropoda/Crustacea/Cirripedia/Ostracoda/PICT002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0" y="5486400"/>
            <a:ext cx="1357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228600" y="4267200"/>
            <a:ext cx="46482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Verdana" pitchFamily="34" charset="0"/>
              </a:rPr>
              <a:t>Subphylum 2 </a:t>
            </a:r>
            <a:r>
              <a:rPr lang="en-US" sz="3600" b="1">
                <a:solidFill>
                  <a:schemeClr val="accent2"/>
                </a:solidFill>
                <a:latin typeface="Verdana" pitchFamily="34" charset="0"/>
              </a:rPr>
              <a:t>Crustacea</a:t>
            </a:r>
          </a:p>
          <a:p>
            <a:pPr eaLnBrk="0" hangingPunct="0"/>
            <a:r>
              <a:rPr lang="en-US">
                <a:latin typeface="Verdana" pitchFamily="34" charset="0"/>
              </a:rPr>
              <a:t>   Class</a:t>
            </a:r>
            <a:r>
              <a:rPr lang="en-US" sz="2400">
                <a:latin typeface="Verdana" pitchFamily="34" charset="0"/>
              </a:rPr>
              <a:t> </a:t>
            </a:r>
            <a:r>
              <a:rPr lang="en-US" sz="2400" b="1">
                <a:latin typeface="Verdana" pitchFamily="34" charset="0"/>
              </a:rPr>
              <a:t>Malacostraca</a:t>
            </a:r>
          </a:p>
          <a:p>
            <a:pPr eaLnBrk="0" hangingPunct="0"/>
            <a:r>
              <a:rPr lang="en-US">
                <a:latin typeface="Verdana" pitchFamily="34" charset="0"/>
              </a:rPr>
              <a:t>        Order</a:t>
            </a:r>
            <a:r>
              <a:rPr lang="en-US" sz="2400">
                <a:latin typeface="Verdana" pitchFamily="34" charset="0"/>
              </a:rPr>
              <a:t> </a:t>
            </a:r>
            <a:r>
              <a:rPr lang="en-US" sz="2400" b="1">
                <a:latin typeface="Verdana" pitchFamily="34" charset="0"/>
              </a:rPr>
              <a:t>Decapoda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419600" y="152400"/>
          <a:ext cx="4648200" cy="2474913"/>
        </p:xfrm>
        <a:graphic>
          <a:graphicData uri="http://schemas.openxmlformats.org/presentationml/2006/ole">
            <p:oleObj spid="_x0000_s2050" name="Image" r:id="rId3" imgW="15609524" imgH="8314286" progId="PSP5.Image">
              <p:embed/>
            </p:oleObj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304800" y="228600"/>
          <a:ext cx="4038600" cy="3581400"/>
        </p:xfrm>
        <a:graphic>
          <a:graphicData uri="http://schemas.openxmlformats.org/presentationml/2006/ole">
            <p:oleObj spid="_x0000_s2051" name="Image" r:id="rId4" imgW="7249537" imgH="4847619" progId="PSP5.Image">
              <p:embed/>
            </p:oleObj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5181600" y="3733800"/>
          <a:ext cx="3705225" cy="2773363"/>
        </p:xfrm>
        <a:graphic>
          <a:graphicData uri="http://schemas.openxmlformats.org/presentationml/2006/ole">
            <p:oleObj spid="_x0000_s2052" name="Image" r:id="rId5" imgW="10050278" imgH="7523810" progId="PSP5.Image">
              <p:embed/>
            </p:oleObj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48200" y="2667000"/>
            <a:ext cx="4114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Crayfish - 1</a:t>
            </a:r>
            <a:r>
              <a:rPr lang="en-US" baseline="30000">
                <a:latin typeface="Verdana" pitchFamily="34" charset="0"/>
              </a:rPr>
              <a:t>st</a:t>
            </a:r>
            <a:r>
              <a:rPr lang="en-US">
                <a:latin typeface="Verdana" pitchFamily="34" charset="0"/>
              </a:rPr>
              <a:t> pleopod in males = specialized intromissive organ. Absent or reduced in females.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867400" y="15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66"/>
                </a:solidFill>
                <a:latin typeface="Verdana" pitchFamily="34" charset="0"/>
              </a:rPr>
              <a:t>periopods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7315200" y="2057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66"/>
                </a:solidFill>
                <a:latin typeface="Verdana" pitchFamily="34" charset="0"/>
              </a:rPr>
              <a:t>pleopods</a:t>
            </a:r>
          </a:p>
        </p:txBody>
      </p:sp>
      <p:sp>
        <p:nvSpPr>
          <p:cNvPr id="2057" name="AutoShape 9"/>
          <p:cNvSpPr>
            <a:spLocks/>
          </p:cNvSpPr>
          <p:nvPr/>
        </p:nvSpPr>
        <p:spPr bwMode="auto">
          <a:xfrm rot="16200000" flipV="1">
            <a:off x="7772400" y="1600200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381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AutoShape 10"/>
          <p:cNvSpPr>
            <a:spLocks/>
          </p:cNvSpPr>
          <p:nvPr/>
        </p:nvSpPr>
        <p:spPr bwMode="auto">
          <a:xfrm rot="5400000">
            <a:off x="6934200" y="381000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381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V="1">
            <a:off x="6096000" y="1676400"/>
            <a:ext cx="1447800" cy="9144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81000" y="2971800"/>
            <a:ext cx="3886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6600"/>
                </a:solidFill>
                <a:latin typeface="Verdana" pitchFamily="34" charset="0"/>
              </a:rPr>
              <a:t>Cheliped </a:t>
            </a:r>
            <a:r>
              <a:rPr lang="en-US" b="1">
                <a:solidFill>
                  <a:srgbClr val="FF6600"/>
                </a:solidFill>
                <a:latin typeface="Verdana" pitchFamily="34" charset="0"/>
              </a:rPr>
              <a:t>= an appendage bearing a chela or claw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 flipV="1">
            <a:off x="1143000" y="2362200"/>
            <a:ext cx="46038" cy="685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2" name="TextBox 15"/>
          <p:cNvSpPr txBox="1">
            <a:spLocks noChangeArrowheads="1"/>
          </p:cNvSpPr>
          <p:nvPr/>
        </p:nvSpPr>
        <p:spPr bwMode="auto">
          <a:xfrm>
            <a:off x="3505200" y="4114800"/>
            <a:ext cx="160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Help!  I’ve fallen and I can’t get up!</a:t>
            </a:r>
          </a:p>
        </p:txBody>
      </p:sp>
      <p:sp>
        <p:nvSpPr>
          <p:cNvPr id="2063" name="Line 13"/>
          <p:cNvSpPr>
            <a:spLocks noChangeShapeType="1"/>
          </p:cNvSpPr>
          <p:nvPr/>
        </p:nvSpPr>
        <p:spPr bwMode="auto">
          <a:xfrm>
            <a:off x="4800600" y="4343400"/>
            <a:ext cx="685800" cy="5334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219200" y="457200"/>
            <a:ext cx="6858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Verdana" pitchFamily="34" charset="0"/>
              </a:rPr>
              <a:t>Phylum </a:t>
            </a:r>
          </a:p>
          <a:p>
            <a:r>
              <a:rPr lang="en-US" sz="6000" b="1">
                <a:solidFill>
                  <a:schemeClr val="accent2"/>
                </a:solidFill>
                <a:latin typeface="Verdana" pitchFamily="34" charset="0"/>
              </a:rPr>
              <a:t>Arthropoda</a:t>
            </a:r>
          </a:p>
          <a:p>
            <a:endParaRPr lang="en-US" sz="3200"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3 </a:t>
            </a:r>
          </a:p>
          <a:p>
            <a:r>
              <a:rPr lang="en-US" sz="4400" b="1">
                <a:solidFill>
                  <a:srgbClr val="FF6600"/>
                </a:solidFill>
                <a:latin typeface="Verdana" pitchFamily="34" charset="0"/>
              </a:rPr>
              <a:t>Chelicerata</a:t>
            </a:r>
          </a:p>
          <a:p>
            <a:r>
              <a:rPr lang="en-US" sz="4400" b="1">
                <a:solidFill>
                  <a:srgbClr val="CC9900"/>
                </a:solidFill>
                <a:latin typeface="Verdana" pitchFamily="34" charset="0"/>
              </a:rPr>
              <a:t> </a:t>
            </a:r>
            <a:r>
              <a:rPr lang="en-US" sz="2800" b="1">
                <a:solidFill>
                  <a:srgbClr val="CC9900"/>
                </a:solidFill>
                <a:latin typeface="Verdana" pitchFamily="34" charset="0"/>
              </a:rPr>
              <a:t>“the literate Chelicerates” </a:t>
            </a:r>
            <a:r>
              <a:rPr lang="en-US" sz="4400" b="1">
                <a:solidFill>
                  <a:srgbClr val="CC9900"/>
                </a:solidFill>
                <a:latin typeface="Verdana" pitchFamily="34" charset="0"/>
              </a:rPr>
              <a:t>	</a:t>
            </a:r>
            <a:endParaRPr lang="en-US" sz="2000" b="1">
              <a:solidFill>
                <a:srgbClr val="008000"/>
              </a:solidFill>
              <a:latin typeface="Verdana" pitchFamily="34" charset="0"/>
            </a:endParaRPr>
          </a:p>
          <a:p>
            <a:r>
              <a:rPr lang="en-US" sz="3600">
                <a:latin typeface="Verdana" pitchFamily="34" charset="0"/>
              </a:rPr>
              <a:t>	</a:t>
            </a:r>
            <a:r>
              <a:rPr lang="en-US" sz="2800">
                <a:latin typeface="Verdana" pitchFamily="34" charset="0"/>
              </a:rPr>
              <a:t>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Pycnogonida</a:t>
            </a:r>
            <a:r>
              <a:rPr lang="en-US" sz="3600">
                <a:latin typeface="Verdana" pitchFamily="34" charset="0"/>
              </a:rPr>
              <a:t> </a:t>
            </a:r>
          </a:p>
          <a:p>
            <a:r>
              <a:rPr lang="en-US" sz="3600">
                <a:latin typeface="Verdana" pitchFamily="34" charset="0"/>
              </a:rPr>
              <a:t>	</a:t>
            </a:r>
            <a:r>
              <a:rPr lang="en-US" sz="2800">
                <a:latin typeface="Verdana" pitchFamily="34" charset="0"/>
              </a:rPr>
              <a:t>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Arachnida</a:t>
            </a:r>
          </a:p>
          <a:p>
            <a:r>
              <a:rPr lang="en-US" sz="3600">
                <a:latin typeface="Verdana" pitchFamily="34" charset="0"/>
              </a:rPr>
              <a:t>	</a:t>
            </a:r>
            <a:r>
              <a:rPr lang="en-US" sz="2800">
                <a:latin typeface="Verdana" pitchFamily="34" charset="0"/>
              </a:rPr>
              <a:t>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Merostomata</a:t>
            </a:r>
          </a:p>
          <a:p>
            <a:endParaRPr lang="en-US" sz="3600" b="1">
              <a:latin typeface="Verdana" pitchFamily="34" charset="0"/>
            </a:endParaRPr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5029200" y="1828800"/>
            <a:ext cx="2895600" cy="2514600"/>
          </a:xfrm>
          <a:prstGeom prst="irregularSeal1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486400" y="2590800"/>
            <a:ext cx="205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Verdana" pitchFamily="34" charset="0"/>
              </a:rPr>
              <a:t>‘PAM’</a:t>
            </a:r>
            <a:r>
              <a:rPr lang="en-US" sz="2400">
                <a:latin typeface="Verdana" pitchFamily="34" charset="0"/>
              </a:rPr>
              <a:t> </a:t>
            </a:r>
            <a:r>
              <a:rPr lang="en-US" sz="3200" b="1">
                <a:solidFill>
                  <a:srgbClr val="009900"/>
                </a:solidFill>
                <a:latin typeface="Verdana" pitchFamily="34" charset="0"/>
              </a:rPr>
              <a:t>!</a:t>
            </a:r>
            <a:r>
              <a:rPr lang="en-US" sz="3200" b="1">
                <a:solidFill>
                  <a:srgbClr val="008000"/>
                </a:solidFill>
                <a:latin typeface="Verdana" pitchFamily="34" charset="0"/>
              </a:rPr>
              <a:t>     </a:t>
            </a:r>
            <a:r>
              <a:rPr lang="en-US" sz="1600" b="1">
                <a:solidFill>
                  <a:srgbClr val="008000"/>
                </a:solidFill>
                <a:latin typeface="Verdana" pitchFamily="34" charset="0"/>
              </a:rPr>
              <a:t>‘AMP’ or </a:t>
            </a:r>
          </a:p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Verdana" pitchFamily="34" charset="0"/>
              </a:rPr>
              <a:t>‘MAP’</a:t>
            </a:r>
            <a:endParaRPr lang="en-US" sz="1600" b="1">
              <a:solidFill>
                <a:srgbClr val="0099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3393" t="1666" r="16740"/>
          <a:stretch>
            <a:fillRect/>
          </a:stretch>
        </p:blipFill>
        <p:spPr bwMode="auto">
          <a:xfrm>
            <a:off x="3657600" y="0"/>
            <a:ext cx="3810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l="40176" t="11667" r="18530" b="13333"/>
          <a:stretch>
            <a:fillRect/>
          </a:stretch>
        </p:blipFill>
        <p:spPr bwMode="auto">
          <a:xfrm>
            <a:off x="0" y="0"/>
            <a:ext cx="36337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l="19530" t="10001" r="32481" b="25833"/>
          <a:stretch>
            <a:fillRect/>
          </a:stretch>
        </p:blipFill>
        <p:spPr bwMode="auto">
          <a:xfrm>
            <a:off x="5043488" y="3733800"/>
            <a:ext cx="41005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228600" y="5257800"/>
            <a:ext cx="307022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rgbClr val="33CCFF"/>
                </a:solidFill>
                <a:latin typeface="Arial Unicode MS" pitchFamily="34" charset="-128"/>
              </a:rPr>
              <a:t>Subphylum </a:t>
            </a:r>
            <a:r>
              <a:rPr lang="en-US" sz="2800" b="1">
                <a:latin typeface="Arial Unicode MS" pitchFamily="34" charset="-128"/>
              </a:rPr>
              <a:t>3</a:t>
            </a:r>
          </a:p>
          <a:p>
            <a:pPr eaLnBrk="0" hangingPunct="0"/>
            <a:r>
              <a:rPr lang="en-US" sz="3600" b="1">
                <a:solidFill>
                  <a:srgbClr val="FF6600"/>
                </a:solidFill>
                <a:latin typeface="Verdana" pitchFamily="34" charset="0"/>
              </a:rPr>
              <a:t>Chelicerata</a:t>
            </a: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381000" y="617220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latin typeface="Arial Black" pitchFamily="34" charset="0"/>
              </a:rPr>
              <a:t>Arachnida</a:t>
            </a:r>
            <a:endParaRPr lang="en-US">
              <a:latin typeface="Arial Black" pitchFamily="34" charset="0"/>
            </a:endParaRP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4572000" y="144780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 Black" pitchFamily="34" charset="0"/>
              </a:rPr>
              <a:t>fanged chelicera – to bite and suck blood</a:t>
            </a:r>
            <a:r>
              <a:rPr lang="en-US" sz="1400">
                <a:solidFill>
                  <a:srgbClr val="FFFF00"/>
                </a:solidFill>
                <a:latin typeface="Arial Black" pitchFamily="34" charset="0"/>
              </a:rPr>
              <a:t>  </a:t>
            </a:r>
            <a:endParaRPr lang="en-US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5064" name="Text Box 13"/>
          <p:cNvSpPr txBox="1">
            <a:spLocks noChangeArrowheads="1"/>
          </p:cNvSpPr>
          <p:nvPr/>
        </p:nvSpPr>
        <p:spPr bwMode="auto">
          <a:xfrm>
            <a:off x="3886200" y="3581400"/>
            <a:ext cx="3581400" cy="396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Verdana" pitchFamily="34" charset="0"/>
              </a:rPr>
              <a:t>Book lungs &amp; spiracles</a:t>
            </a:r>
          </a:p>
        </p:txBody>
      </p:sp>
      <p:sp>
        <p:nvSpPr>
          <p:cNvPr id="45065" name="Oval 14"/>
          <p:cNvSpPr>
            <a:spLocks noChangeArrowheads="1"/>
          </p:cNvSpPr>
          <p:nvPr/>
        </p:nvSpPr>
        <p:spPr bwMode="auto">
          <a:xfrm>
            <a:off x="7848600" y="1828800"/>
            <a:ext cx="457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Freeform 15"/>
          <p:cNvSpPr>
            <a:spLocks/>
          </p:cNvSpPr>
          <p:nvPr/>
        </p:nvSpPr>
        <p:spPr bwMode="auto">
          <a:xfrm>
            <a:off x="7162800" y="1752600"/>
            <a:ext cx="703263" cy="354013"/>
          </a:xfrm>
          <a:custGeom>
            <a:avLst/>
            <a:gdLst>
              <a:gd name="T0" fmla="*/ 2147483647 w 443"/>
              <a:gd name="T1" fmla="*/ 2147483647 h 223"/>
              <a:gd name="T2" fmla="*/ 2147483647 w 443"/>
              <a:gd name="T3" fmla="*/ 2147483647 h 223"/>
              <a:gd name="T4" fmla="*/ 2147483647 w 443"/>
              <a:gd name="T5" fmla="*/ 0 h 223"/>
              <a:gd name="T6" fmla="*/ 2147483647 w 443"/>
              <a:gd name="T7" fmla="*/ 2147483647 h 223"/>
              <a:gd name="T8" fmla="*/ 2147483647 w 443"/>
              <a:gd name="T9" fmla="*/ 2147483647 h 223"/>
              <a:gd name="T10" fmla="*/ 2147483647 w 443"/>
              <a:gd name="T11" fmla="*/ 2147483647 h 223"/>
              <a:gd name="T12" fmla="*/ 2147483647 w 443"/>
              <a:gd name="T13" fmla="*/ 2147483647 h 223"/>
              <a:gd name="T14" fmla="*/ 0 w 443"/>
              <a:gd name="T15" fmla="*/ 2147483647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3"/>
              <a:gd name="T25" fmla="*/ 0 h 223"/>
              <a:gd name="T26" fmla="*/ 443 w 443"/>
              <a:gd name="T27" fmla="*/ 223 h 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3" h="223">
                <a:moveTo>
                  <a:pt x="443" y="67"/>
                </a:moveTo>
                <a:cubicBezTo>
                  <a:pt x="407" y="57"/>
                  <a:pt x="384" y="41"/>
                  <a:pt x="351" y="25"/>
                </a:cubicBezTo>
                <a:cubicBezTo>
                  <a:pt x="329" y="14"/>
                  <a:pt x="300" y="8"/>
                  <a:pt x="276" y="0"/>
                </a:cubicBezTo>
                <a:cubicBezTo>
                  <a:pt x="251" y="3"/>
                  <a:pt x="225" y="2"/>
                  <a:pt x="201" y="8"/>
                </a:cubicBezTo>
                <a:cubicBezTo>
                  <a:pt x="174" y="15"/>
                  <a:pt x="148" y="51"/>
                  <a:pt x="125" y="67"/>
                </a:cubicBezTo>
                <a:cubicBezTo>
                  <a:pt x="123" y="74"/>
                  <a:pt x="99" y="159"/>
                  <a:pt x="92" y="167"/>
                </a:cubicBezTo>
                <a:cubicBezTo>
                  <a:pt x="86" y="175"/>
                  <a:pt x="75" y="178"/>
                  <a:pt x="67" y="184"/>
                </a:cubicBezTo>
                <a:cubicBezTo>
                  <a:pt x="41" y="223"/>
                  <a:pt x="60" y="209"/>
                  <a:pt x="0" y="20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Freeform 16"/>
          <p:cNvSpPr>
            <a:spLocks/>
          </p:cNvSpPr>
          <p:nvPr/>
        </p:nvSpPr>
        <p:spPr bwMode="auto">
          <a:xfrm>
            <a:off x="7315200" y="1600200"/>
            <a:ext cx="609600" cy="246063"/>
          </a:xfrm>
          <a:custGeom>
            <a:avLst/>
            <a:gdLst>
              <a:gd name="T0" fmla="*/ 2147483647 w 384"/>
              <a:gd name="T1" fmla="*/ 2147483647 h 155"/>
              <a:gd name="T2" fmla="*/ 2147483647 w 384"/>
              <a:gd name="T3" fmla="*/ 2147483647 h 155"/>
              <a:gd name="T4" fmla="*/ 2147483647 w 384"/>
              <a:gd name="T5" fmla="*/ 2147483647 h 155"/>
              <a:gd name="T6" fmla="*/ 2147483647 w 384"/>
              <a:gd name="T7" fmla="*/ 2147483647 h 155"/>
              <a:gd name="T8" fmla="*/ 0 w 384"/>
              <a:gd name="T9" fmla="*/ 2147483647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155"/>
              <a:gd name="T17" fmla="*/ 384 w 384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155">
                <a:moveTo>
                  <a:pt x="384" y="155"/>
                </a:moveTo>
                <a:cubicBezTo>
                  <a:pt x="356" y="100"/>
                  <a:pt x="305" y="57"/>
                  <a:pt x="250" y="29"/>
                </a:cubicBezTo>
                <a:cubicBezTo>
                  <a:pt x="244" y="21"/>
                  <a:pt x="243" y="6"/>
                  <a:pt x="233" y="4"/>
                </a:cubicBezTo>
                <a:cubicBezTo>
                  <a:pt x="217" y="0"/>
                  <a:pt x="199" y="9"/>
                  <a:pt x="183" y="13"/>
                </a:cubicBezTo>
                <a:cubicBezTo>
                  <a:pt x="118" y="29"/>
                  <a:pt x="60" y="58"/>
                  <a:pt x="0" y="8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Freeform 17"/>
          <p:cNvSpPr>
            <a:spLocks/>
          </p:cNvSpPr>
          <p:nvPr/>
        </p:nvSpPr>
        <p:spPr bwMode="auto">
          <a:xfrm flipH="1">
            <a:off x="8229600" y="1600200"/>
            <a:ext cx="609600" cy="246063"/>
          </a:xfrm>
          <a:custGeom>
            <a:avLst/>
            <a:gdLst>
              <a:gd name="T0" fmla="*/ 2147483647 w 384"/>
              <a:gd name="T1" fmla="*/ 2147483647 h 155"/>
              <a:gd name="T2" fmla="*/ 2147483647 w 384"/>
              <a:gd name="T3" fmla="*/ 2147483647 h 155"/>
              <a:gd name="T4" fmla="*/ 2147483647 w 384"/>
              <a:gd name="T5" fmla="*/ 2147483647 h 155"/>
              <a:gd name="T6" fmla="*/ 2147483647 w 384"/>
              <a:gd name="T7" fmla="*/ 2147483647 h 155"/>
              <a:gd name="T8" fmla="*/ 0 w 384"/>
              <a:gd name="T9" fmla="*/ 2147483647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155"/>
              <a:gd name="T17" fmla="*/ 384 w 384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155">
                <a:moveTo>
                  <a:pt x="384" y="155"/>
                </a:moveTo>
                <a:cubicBezTo>
                  <a:pt x="356" y="100"/>
                  <a:pt x="305" y="57"/>
                  <a:pt x="250" y="29"/>
                </a:cubicBezTo>
                <a:cubicBezTo>
                  <a:pt x="244" y="21"/>
                  <a:pt x="243" y="6"/>
                  <a:pt x="233" y="4"/>
                </a:cubicBezTo>
                <a:cubicBezTo>
                  <a:pt x="217" y="0"/>
                  <a:pt x="199" y="9"/>
                  <a:pt x="183" y="13"/>
                </a:cubicBezTo>
                <a:cubicBezTo>
                  <a:pt x="118" y="29"/>
                  <a:pt x="60" y="58"/>
                  <a:pt x="0" y="8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Freeform 18"/>
          <p:cNvSpPr>
            <a:spLocks/>
          </p:cNvSpPr>
          <p:nvPr/>
        </p:nvSpPr>
        <p:spPr bwMode="auto">
          <a:xfrm flipH="1">
            <a:off x="8229600" y="1752600"/>
            <a:ext cx="703263" cy="354013"/>
          </a:xfrm>
          <a:custGeom>
            <a:avLst/>
            <a:gdLst>
              <a:gd name="T0" fmla="*/ 2147483647 w 443"/>
              <a:gd name="T1" fmla="*/ 2147483647 h 223"/>
              <a:gd name="T2" fmla="*/ 2147483647 w 443"/>
              <a:gd name="T3" fmla="*/ 2147483647 h 223"/>
              <a:gd name="T4" fmla="*/ 2147483647 w 443"/>
              <a:gd name="T5" fmla="*/ 0 h 223"/>
              <a:gd name="T6" fmla="*/ 2147483647 w 443"/>
              <a:gd name="T7" fmla="*/ 2147483647 h 223"/>
              <a:gd name="T8" fmla="*/ 2147483647 w 443"/>
              <a:gd name="T9" fmla="*/ 2147483647 h 223"/>
              <a:gd name="T10" fmla="*/ 2147483647 w 443"/>
              <a:gd name="T11" fmla="*/ 2147483647 h 223"/>
              <a:gd name="T12" fmla="*/ 2147483647 w 443"/>
              <a:gd name="T13" fmla="*/ 2147483647 h 223"/>
              <a:gd name="T14" fmla="*/ 0 w 443"/>
              <a:gd name="T15" fmla="*/ 2147483647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3"/>
              <a:gd name="T25" fmla="*/ 0 h 223"/>
              <a:gd name="T26" fmla="*/ 443 w 443"/>
              <a:gd name="T27" fmla="*/ 223 h 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3" h="223">
                <a:moveTo>
                  <a:pt x="443" y="67"/>
                </a:moveTo>
                <a:cubicBezTo>
                  <a:pt x="407" y="57"/>
                  <a:pt x="384" y="41"/>
                  <a:pt x="351" y="25"/>
                </a:cubicBezTo>
                <a:cubicBezTo>
                  <a:pt x="329" y="14"/>
                  <a:pt x="300" y="8"/>
                  <a:pt x="276" y="0"/>
                </a:cubicBezTo>
                <a:cubicBezTo>
                  <a:pt x="251" y="3"/>
                  <a:pt x="225" y="2"/>
                  <a:pt x="201" y="8"/>
                </a:cubicBezTo>
                <a:cubicBezTo>
                  <a:pt x="174" y="15"/>
                  <a:pt x="148" y="51"/>
                  <a:pt x="125" y="67"/>
                </a:cubicBezTo>
                <a:cubicBezTo>
                  <a:pt x="123" y="74"/>
                  <a:pt x="99" y="159"/>
                  <a:pt x="92" y="167"/>
                </a:cubicBezTo>
                <a:cubicBezTo>
                  <a:pt x="86" y="175"/>
                  <a:pt x="75" y="178"/>
                  <a:pt x="67" y="184"/>
                </a:cubicBezTo>
                <a:cubicBezTo>
                  <a:pt x="41" y="223"/>
                  <a:pt x="60" y="209"/>
                  <a:pt x="0" y="20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Freeform 19"/>
          <p:cNvSpPr>
            <a:spLocks/>
          </p:cNvSpPr>
          <p:nvPr/>
        </p:nvSpPr>
        <p:spPr bwMode="auto">
          <a:xfrm>
            <a:off x="8150225" y="1576388"/>
            <a:ext cx="515938" cy="336550"/>
          </a:xfrm>
          <a:custGeom>
            <a:avLst/>
            <a:gdLst>
              <a:gd name="T0" fmla="*/ 0 w 325"/>
              <a:gd name="T1" fmla="*/ 2147483647 h 212"/>
              <a:gd name="T2" fmla="*/ 2147483647 w 325"/>
              <a:gd name="T3" fmla="*/ 2147483647 h 212"/>
              <a:gd name="T4" fmla="*/ 2147483647 w 325"/>
              <a:gd name="T5" fmla="*/ 0 h 212"/>
              <a:gd name="T6" fmla="*/ 2147483647 w 325"/>
              <a:gd name="T7" fmla="*/ 2147483647 h 212"/>
              <a:gd name="T8" fmla="*/ 2147483647 w 325"/>
              <a:gd name="T9" fmla="*/ 2147483647 h 212"/>
              <a:gd name="T10" fmla="*/ 2147483647 w 325"/>
              <a:gd name="T11" fmla="*/ 2147483647 h 2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212"/>
              <a:gd name="T20" fmla="*/ 325 w 325"/>
              <a:gd name="T21" fmla="*/ 212 h 2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212">
                <a:moveTo>
                  <a:pt x="0" y="151"/>
                </a:moveTo>
                <a:cubicBezTo>
                  <a:pt x="30" y="121"/>
                  <a:pt x="65" y="91"/>
                  <a:pt x="100" y="67"/>
                </a:cubicBezTo>
                <a:cubicBezTo>
                  <a:pt x="111" y="34"/>
                  <a:pt x="121" y="20"/>
                  <a:pt x="150" y="0"/>
                </a:cubicBezTo>
                <a:cubicBezTo>
                  <a:pt x="178" y="3"/>
                  <a:pt x="207" y="0"/>
                  <a:pt x="234" y="9"/>
                </a:cubicBezTo>
                <a:cubicBezTo>
                  <a:pt x="268" y="21"/>
                  <a:pt x="255" y="183"/>
                  <a:pt x="259" y="192"/>
                </a:cubicBezTo>
                <a:cubicBezTo>
                  <a:pt x="268" y="212"/>
                  <a:pt x="303" y="192"/>
                  <a:pt x="325" y="19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1" name="Freeform 20"/>
          <p:cNvSpPr>
            <a:spLocks/>
          </p:cNvSpPr>
          <p:nvPr/>
        </p:nvSpPr>
        <p:spPr bwMode="auto">
          <a:xfrm>
            <a:off x="7391400" y="1600200"/>
            <a:ext cx="623888" cy="238125"/>
          </a:xfrm>
          <a:custGeom>
            <a:avLst/>
            <a:gdLst>
              <a:gd name="T0" fmla="*/ 2147483647 w 393"/>
              <a:gd name="T1" fmla="*/ 2147483647 h 150"/>
              <a:gd name="T2" fmla="*/ 2147483647 w 393"/>
              <a:gd name="T3" fmla="*/ 2147483647 h 150"/>
              <a:gd name="T4" fmla="*/ 2147483647 w 393"/>
              <a:gd name="T5" fmla="*/ 0 h 150"/>
              <a:gd name="T6" fmla="*/ 2147483647 w 393"/>
              <a:gd name="T7" fmla="*/ 2147483647 h 150"/>
              <a:gd name="T8" fmla="*/ 0 w 393"/>
              <a:gd name="T9" fmla="*/ 2147483647 h 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3"/>
              <a:gd name="T16" fmla="*/ 0 h 150"/>
              <a:gd name="T17" fmla="*/ 393 w 393"/>
              <a:gd name="T18" fmla="*/ 150 h 1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3" h="150">
                <a:moveTo>
                  <a:pt x="393" y="150"/>
                </a:moveTo>
                <a:cubicBezTo>
                  <a:pt x="372" y="98"/>
                  <a:pt x="384" y="90"/>
                  <a:pt x="334" y="67"/>
                </a:cubicBezTo>
                <a:cubicBezTo>
                  <a:pt x="296" y="8"/>
                  <a:pt x="318" y="27"/>
                  <a:pt x="276" y="0"/>
                </a:cubicBezTo>
                <a:cubicBezTo>
                  <a:pt x="196" y="26"/>
                  <a:pt x="131" y="35"/>
                  <a:pt x="59" y="83"/>
                </a:cubicBezTo>
                <a:cubicBezTo>
                  <a:pt x="40" y="95"/>
                  <a:pt x="17" y="93"/>
                  <a:pt x="0" y="10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2" name="Freeform 21"/>
          <p:cNvSpPr>
            <a:spLocks/>
          </p:cNvSpPr>
          <p:nvPr/>
        </p:nvSpPr>
        <p:spPr bwMode="auto">
          <a:xfrm>
            <a:off x="7407275" y="1881188"/>
            <a:ext cx="477838" cy="417512"/>
          </a:xfrm>
          <a:custGeom>
            <a:avLst/>
            <a:gdLst>
              <a:gd name="T0" fmla="*/ 2147483647 w 301"/>
              <a:gd name="T1" fmla="*/ 2147483647 h 263"/>
              <a:gd name="T2" fmla="*/ 2147483647 w 301"/>
              <a:gd name="T3" fmla="*/ 0 h 263"/>
              <a:gd name="T4" fmla="*/ 2147483647 w 301"/>
              <a:gd name="T5" fmla="*/ 2147483647 h 263"/>
              <a:gd name="T6" fmla="*/ 2147483647 w 301"/>
              <a:gd name="T7" fmla="*/ 2147483647 h 263"/>
              <a:gd name="T8" fmla="*/ 0 w 301"/>
              <a:gd name="T9" fmla="*/ 2147483647 h 2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1"/>
              <a:gd name="T16" fmla="*/ 0 h 263"/>
              <a:gd name="T17" fmla="*/ 301 w 301"/>
              <a:gd name="T18" fmla="*/ 263 h 2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1" h="263">
                <a:moveTo>
                  <a:pt x="301" y="67"/>
                </a:moveTo>
                <a:cubicBezTo>
                  <a:pt x="291" y="35"/>
                  <a:pt x="270" y="32"/>
                  <a:pt x="259" y="0"/>
                </a:cubicBezTo>
                <a:cubicBezTo>
                  <a:pt x="181" y="28"/>
                  <a:pt x="136" y="110"/>
                  <a:pt x="92" y="176"/>
                </a:cubicBezTo>
                <a:cubicBezTo>
                  <a:pt x="75" y="201"/>
                  <a:pt x="59" y="226"/>
                  <a:pt x="42" y="251"/>
                </a:cubicBezTo>
                <a:cubicBezTo>
                  <a:pt x="34" y="263"/>
                  <a:pt x="14" y="251"/>
                  <a:pt x="0" y="25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Freeform 22"/>
          <p:cNvSpPr>
            <a:spLocks/>
          </p:cNvSpPr>
          <p:nvPr/>
        </p:nvSpPr>
        <p:spPr bwMode="auto">
          <a:xfrm flipH="1">
            <a:off x="8305800" y="1828800"/>
            <a:ext cx="477838" cy="417513"/>
          </a:xfrm>
          <a:custGeom>
            <a:avLst/>
            <a:gdLst>
              <a:gd name="T0" fmla="*/ 2147483647 w 301"/>
              <a:gd name="T1" fmla="*/ 2147483647 h 263"/>
              <a:gd name="T2" fmla="*/ 2147483647 w 301"/>
              <a:gd name="T3" fmla="*/ 0 h 263"/>
              <a:gd name="T4" fmla="*/ 2147483647 w 301"/>
              <a:gd name="T5" fmla="*/ 2147483647 h 263"/>
              <a:gd name="T6" fmla="*/ 2147483647 w 301"/>
              <a:gd name="T7" fmla="*/ 2147483647 h 263"/>
              <a:gd name="T8" fmla="*/ 0 w 301"/>
              <a:gd name="T9" fmla="*/ 2147483647 h 2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1"/>
              <a:gd name="T16" fmla="*/ 0 h 263"/>
              <a:gd name="T17" fmla="*/ 301 w 301"/>
              <a:gd name="T18" fmla="*/ 263 h 2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1" h="263">
                <a:moveTo>
                  <a:pt x="301" y="67"/>
                </a:moveTo>
                <a:cubicBezTo>
                  <a:pt x="291" y="35"/>
                  <a:pt x="270" y="32"/>
                  <a:pt x="259" y="0"/>
                </a:cubicBezTo>
                <a:cubicBezTo>
                  <a:pt x="181" y="28"/>
                  <a:pt x="136" y="110"/>
                  <a:pt x="92" y="176"/>
                </a:cubicBezTo>
                <a:cubicBezTo>
                  <a:pt x="75" y="201"/>
                  <a:pt x="59" y="226"/>
                  <a:pt x="42" y="251"/>
                </a:cubicBezTo>
                <a:cubicBezTo>
                  <a:pt x="34" y="263"/>
                  <a:pt x="14" y="251"/>
                  <a:pt x="0" y="25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4" name="Line 23"/>
          <p:cNvSpPr>
            <a:spLocks noChangeShapeType="1"/>
          </p:cNvSpPr>
          <p:nvPr/>
        </p:nvSpPr>
        <p:spPr bwMode="auto">
          <a:xfrm>
            <a:off x="8077200" y="1143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5" name="Freeform 24"/>
          <p:cNvSpPr>
            <a:spLocks/>
          </p:cNvSpPr>
          <p:nvPr/>
        </p:nvSpPr>
        <p:spPr bwMode="auto">
          <a:xfrm>
            <a:off x="7980363" y="1985963"/>
            <a:ext cx="19050" cy="26987"/>
          </a:xfrm>
          <a:custGeom>
            <a:avLst/>
            <a:gdLst>
              <a:gd name="T0" fmla="*/ 0 w 12"/>
              <a:gd name="T1" fmla="*/ 0 h 17"/>
              <a:gd name="T2" fmla="*/ 2147483647 w 12"/>
              <a:gd name="T3" fmla="*/ 2147483647 h 17"/>
              <a:gd name="T4" fmla="*/ 0 w 12"/>
              <a:gd name="T5" fmla="*/ 0 h 17"/>
              <a:gd name="T6" fmla="*/ 0 60000 65536"/>
              <a:gd name="T7" fmla="*/ 0 60000 65536"/>
              <a:gd name="T8" fmla="*/ 0 60000 65536"/>
              <a:gd name="T9" fmla="*/ 0 w 12"/>
              <a:gd name="T10" fmla="*/ 0 h 17"/>
              <a:gd name="T11" fmla="*/ 12 w 12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17">
                <a:moveTo>
                  <a:pt x="0" y="0"/>
                </a:moveTo>
                <a:cubicBezTo>
                  <a:pt x="4" y="6"/>
                  <a:pt x="12" y="17"/>
                  <a:pt x="12" y="17"/>
                </a:cubicBezTo>
                <a:cubicBezTo>
                  <a:pt x="12" y="17"/>
                  <a:pt x="4" y="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6" name="Freeform 25"/>
          <p:cNvSpPr>
            <a:spLocks/>
          </p:cNvSpPr>
          <p:nvPr/>
        </p:nvSpPr>
        <p:spPr bwMode="auto">
          <a:xfrm>
            <a:off x="8077200" y="1981200"/>
            <a:ext cx="19050" cy="26988"/>
          </a:xfrm>
          <a:custGeom>
            <a:avLst/>
            <a:gdLst>
              <a:gd name="T0" fmla="*/ 0 w 12"/>
              <a:gd name="T1" fmla="*/ 0 h 17"/>
              <a:gd name="T2" fmla="*/ 2147483647 w 12"/>
              <a:gd name="T3" fmla="*/ 2147483647 h 17"/>
              <a:gd name="T4" fmla="*/ 0 w 12"/>
              <a:gd name="T5" fmla="*/ 0 h 17"/>
              <a:gd name="T6" fmla="*/ 0 60000 65536"/>
              <a:gd name="T7" fmla="*/ 0 60000 65536"/>
              <a:gd name="T8" fmla="*/ 0 60000 65536"/>
              <a:gd name="T9" fmla="*/ 0 w 12"/>
              <a:gd name="T10" fmla="*/ 0 h 17"/>
              <a:gd name="T11" fmla="*/ 12 w 12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17">
                <a:moveTo>
                  <a:pt x="0" y="0"/>
                </a:moveTo>
                <a:cubicBezTo>
                  <a:pt x="4" y="6"/>
                  <a:pt x="12" y="17"/>
                  <a:pt x="12" y="17"/>
                </a:cubicBezTo>
                <a:cubicBezTo>
                  <a:pt x="12" y="17"/>
                  <a:pt x="4" y="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7" name="Freeform 26"/>
          <p:cNvSpPr>
            <a:spLocks/>
          </p:cNvSpPr>
          <p:nvPr/>
        </p:nvSpPr>
        <p:spPr bwMode="auto">
          <a:xfrm>
            <a:off x="7961313" y="2058988"/>
            <a:ext cx="114300" cy="111125"/>
          </a:xfrm>
          <a:custGeom>
            <a:avLst/>
            <a:gdLst>
              <a:gd name="T0" fmla="*/ 2147483647 w 72"/>
              <a:gd name="T1" fmla="*/ 0 h 70"/>
              <a:gd name="T2" fmla="*/ 2147483647 w 72"/>
              <a:gd name="T3" fmla="*/ 2147483647 h 70"/>
              <a:gd name="T4" fmla="*/ 2147483647 w 72"/>
              <a:gd name="T5" fmla="*/ 2147483647 h 70"/>
              <a:gd name="T6" fmla="*/ 2147483647 w 72"/>
              <a:gd name="T7" fmla="*/ 2147483647 h 70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70"/>
              <a:gd name="T14" fmla="*/ 72 w 72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70">
                <a:moveTo>
                  <a:pt x="18" y="0"/>
                </a:moveTo>
                <a:cubicBezTo>
                  <a:pt x="0" y="27"/>
                  <a:pt x="9" y="53"/>
                  <a:pt x="35" y="70"/>
                </a:cubicBezTo>
                <a:cubicBezTo>
                  <a:pt x="72" y="60"/>
                  <a:pt x="58" y="61"/>
                  <a:pt x="47" y="30"/>
                </a:cubicBezTo>
                <a:cubicBezTo>
                  <a:pt x="54" y="10"/>
                  <a:pt x="49" y="17"/>
                  <a:pt x="58" y="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8" name="Freeform 27"/>
          <p:cNvSpPr>
            <a:spLocks/>
          </p:cNvSpPr>
          <p:nvPr/>
        </p:nvSpPr>
        <p:spPr bwMode="auto">
          <a:xfrm>
            <a:off x="8077200" y="2057400"/>
            <a:ext cx="114300" cy="111125"/>
          </a:xfrm>
          <a:custGeom>
            <a:avLst/>
            <a:gdLst>
              <a:gd name="T0" fmla="*/ 2147483647 w 72"/>
              <a:gd name="T1" fmla="*/ 0 h 70"/>
              <a:gd name="T2" fmla="*/ 2147483647 w 72"/>
              <a:gd name="T3" fmla="*/ 2147483647 h 70"/>
              <a:gd name="T4" fmla="*/ 2147483647 w 72"/>
              <a:gd name="T5" fmla="*/ 2147483647 h 70"/>
              <a:gd name="T6" fmla="*/ 2147483647 w 72"/>
              <a:gd name="T7" fmla="*/ 2147483647 h 70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70"/>
              <a:gd name="T14" fmla="*/ 72 w 72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70">
                <a:moveTo>
                  <a:pt x="18" y="0"/>
                </a:moveTo>
                <a:cubicBezTo>
                  <a:pt x="0" y="27"/>
                  <a:pt x="9" y="53"/>
                  <a:pt x="35" y="70"/>
                </a:cubicBezTo>
                <a:cubicBezTo>
                  <a:pt x="72" y="60"/>
                  <a:pt x="58" y="61"/>
                  <a:pt x="47" y="30"/>
                </a:cubicBezTo>
                <a:cubicBezTo>
                  <a:pt x="54" y="10"/>
                  <a:pt x="49" y="17"/>
                  <a:pt x="58" y="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9" name="Freeform 28"/>
          <p:cNvSpPr>
            <a:spLocks/>
          </p:cNvSpPr>
          <p:nvPr/>
        </p:nvSpPr>
        <p:spPr bwMode="auto">
          <a:xfrm>
            <a:off x="7747000" y="2443163"/>
            <a:ext cx="730250" cy="104775"/>
          </a:xfrm>
          <a:custGeom>
            <a:avLst/>
            <a:gdLst>
              <a:gd name="T0" fmla="*/ 0 w 460"/>
              <a:gd name="T1" fmla="*/ 0 h 66"/>
              <a:gd name="T2" fmla="*/ 2147483647 w 460"/>
              <a:gd name="T3" fmla="*/ 2147483647 h 66"/>
              <a:gd name="T4" fmla="*/ 2147483647 w 460"/>
              <a:gd name="T5" fmla="*/ 2147483647 h 66"/>
              <a:gd name="T6" fmla="*/ 2147483647 w 460"/>
              <a:gd name="T7" fmla="*/ 2147483647 h 66"/>
              <a:gd name="T8" fmla="*/ 2147483647 w 460"/>
              <a:gd name="T9" fmla="*/ 2147483647 h 66"/>
              <a:gd name="T10" fmla="*/ 2147483647 w 460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0"/>
              <a:gd name="T19" fmla="*/ 0 h 66"/>
              <a:gd name="T20" fmla="*/ 460 w 460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0" h="66">
                <a:moveTo>
                  <a:pt x="0" y="0"/>
                </a:moveTo>
                <a:cubicBezTo>
                  <a:pt x="50" y="34"/>
                  <a:pt x="98" y="50"/>
                  <a:pt x="156" y="66"/>
                </a:cubicBezTo>
                <a:cubicBezTo>
                  <a:pt x="200" y="63"/>
                  <a:pt x="244" y="63"/>
                  <a:pt x="288" y="57"/>
                </a:cubicBezTo>
                <a:cubicBezTo>
                  <a:pt x="305" y="55"/>
                  <a:pt x="321" y="46"/>
                  <a:pt x="337" y="41"/>
                </a:cubicBezTo>
                <a:cubicBezTo>
                  <a:pt x="345" y="38"/>
                  <a:pt x="362" y="33"/>
                  <a:pt x="362" y="33"/>
                </a:cubicBezTo>
                <a:cubicBezTo>
                  <a:pt x="391" y="2"/>
                  <a:pt x="419" y="8"/>
                  <a:pt x="460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0" name="Freeform 29"/>
          <p:cNvSpPr>
            <a:spLocks/>
          </p:cNvSpPr>
          <p:nvPr/>
        </p:nvSpPr>
        <p:spPr bwMode="auto">
          <a:xfrm>
            <a:off x="7772400" y="2590800"/>
            <a:ext cx="730250" cy="104775"/>
          </a:xfrm>
          <a:custGeom>
            <a:avLst/>
            <a:gdLst>
              <a:gd name="T0" fmla="*/ 0 w 460"/>
              <a:gd name="T1" fmla="*/ 0 h 66"/>
              <a:gd name="T2" fmla="*/ 2147483647 w 460"/>
              <a:gd name="T3" fmla="*/ 2147483647 h 66"/>
              <a:gd name="T4" fmla="*/ 2147483647 w 460"/>
              <a:gd name="T5" fmla="*/ 2147483647 h 66"/>
              <a:gd name="T6" fmla="*/ 2147483647 w 460"/>
              <a:gd name="T7" fmla="*/ 2147483647 h 66"/>
              <a:gd name="T8" fmla="*/ 2147483647 w 460"/>
              <a:gd name="T9" fmla="*/ 2147483647 h 66"/>
              <a:gd name="T10" fmla="*/ 2147483647 w 460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0"/>
              <a:gd name="T19" fmla="*/ 0 h 66"/>
              <a:gd name="T20" fmla="*/ 460 w 460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0" h="66">
                <a:moveTo>
                  <a:pt x="0" y="0"/>
                </a:moveTo>
                <a:cubicBezTo>
                  <a:pt x="50" y="34"/>
                  <a:pt x="98" y="50"/>
                  <a:pt x="156" y="66"/>
                </a:cubicBezTo>
                <a:cubicBezTo>
                  <a:pt x="200" y="63"/>
                  <a:pt x="244" y="63"/>
                  <a:pt x="288" y="57"/>
                </a:cubicBezTo>
                <a:cubicBezTo>
                  <a:pt x="305" y="55"/>
                  <a:pt x="321" y="46"/>
                  <a:pt x="337" y="41"/>
                </a:cubicBezTo>
                <a:cubicBezTo>
                  <a:pt x="345" y="38"/>
                  <a:pt x="362" y="33"/>
                  <a:pt x="362" y="33"/>
                </a:cubicBezTo>
                <a:cubicBezTo>
                  <a:pt x="391" y="2"/>
                  <a:pt x="419" y="8"/>
                  <a:pt x="460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1" name="Freeform 30"/>
          <p:cNvSpPr>
            <a:spLocks/>
          </p:cNvSpPr>
          <p:nvPr/>
        </p:nvSpPr>
        <p:spPr bwMode="auto">
          <a:xfrm>
            <a:off x="7848600" y="2895600"/>
            <a:ext cx="730250" cy="228600"/>
          </a:xfrm>
          <a:custGeom>
            <a:avLst/>
            <a:gdLst>
              <a:gd name="T0" fmla="*/ 0 w 460"/>
              <a:gd name="T1" fmla="*/ 0 h 66"/>
              <a:gd name="T2" fmla="*/ 2147483647 w 460"/>
              <a:gd name="T3" fmla="*/ 2147483647 h 66"/>
              <a:gd name="T4" fmla="*/ 2147483647 w 460"/>
              <a:gd name="T5" fmla="*/ 2147483647 h 66"/>
              <a:gd name="T6" fmla="*/ 2147483647 w 460"/>
              <a:gd name="T7" fmla="*/ 2147483647 h 66"/>
              <a:gd name="T8" fmla="*/ 2147483647 w 460"/>
              <a:gd name="T9" fmla="*/ 2147483647 h 66"/>
              <a:gd name="T10" fmla="*/ 2147483647 w 460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0"/>
              <a:gd name="T19" fmla="*/ 0 h 66"/>
              <a:gd name="T20" fmla="*/ 460 w 460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0" h="66">
                <a:moveTo>
                  <a:pt x="0" y="0"/>
                </a:moveTo>
                <a:cubicBezTo>
                  <a:pt x="50" y="34"/>
                  <a:pt x="98" y="50"/>
                  <a:pt x="156" y="66"/>
                </a:cubicBezTo>
                <a:cubicBezTo>
                  <a:pt x="200" y="63"/>
                  <a:pt x="244" y="63"/>
                  <a:pt x="288" y="57"/>
                </a:cubicBezTo>
                <a:cubicBezTo>
                  <a:pt x="305" y="55"/>
                  <a:pt x="321" y="46"/>
                  <a:pt x="337" y="41"/>
                </a:cubicBezTo>
                <a:cubicBezTo>
                  <a:pt x="345" y="38"/>
                  <a:pt x="362" y="33"/>
                  <a:pt x="362" y="33"/>
                </a:cubicBezTo>
                <a:cubicBezTo>
                  <a:pt x="391" y="2"/>
                  <a:pt x="419" y="8"/>
                  <a:pt x="460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2" name="Freeform 31"/>
          <p:cNvSpPr>
            <a:spLocks/>
          </p:cNvSpPr>
          <p:nvPr/>
        </p:nvSpPr>
        <p:spPr bwMode="auto">
          <a:xfrm>
            <a:off x="7848600" y="3276600"/>
            <a:ext cx="730250" cy="381000"/>
          </a:xfrm>
          <a:custGeom>
            <a:avLst/>
            <a:gdLst>
              <a:gd name="T0" fmla="*/ 0 w 460"/>
              <a:gd name="T1" fmla="*/ 0 h 66"/>
              <a:gd name="T2" fmla="*/ 2147483647 w 460"/>
              <a:gd name="T3" fmla="*/ 2147483647 h 66"/>
              <a:gd name="T4" fmla="*/ 2147483647 w 460"/>
              <a:gd name="T5" fmla="*/ 2147483647 h 66"/>
              <a:gd name="T6" fmla="*/ 2147483647 w 460"/>
              <a:gd name="T7" fmla="*/ 2147483647 h 66"/>
              <a:gd name="T8" fmla="*/ 2147483647 w 460"/>
              <a:gd name="T9" fmla="*/ 2147483647 h 66"/>
              <a:gd name="T10" fmla="*/ 2147483647 w 460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0"/>
              <a:gd name="T19" fmla="*/ 0 h 66"/>
              <a:gd name="T20" fmla="*/ 460 w 460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0" h="66">
                <a:moveTo>
                  <a:pt x="0" y="0"/>
                </a:moveTo>
                <a:cubicBezTo>
                  <a:pt x="50" y="34"/>
                  <a:pt x="98" y="50"/>
                  <a:pt x="156" y="66"/>
                </a:cubicBezTo>
                <a:cubicBezTo>
                  <a:pt x="200" y="63"/>
                  <a:pt x="244" y="63"/>
                  <a:pt x="288" y="57"/>
                </a:cubicBezTo>
                <a:cubicBezTo>
                  <a:pt x="305" y="55"/>
                  <a:pt x="321" y="46"/>
                  <a:pt x="337" y="41"/>
                </a:cubicBezTo>
                <a:cubicBezTo>
                  <a:pt x="345" y="38"/>
                  <a:pt x="362" y="33"/>
                  <a:pt x="362" y="33"/>
                </a:cubicBezTo>
                <a:cubicBezTo>
                  <a:pt x="391" y="2"/>
                  <a:pt x="419" y="8"/>
                  <a:pt x="460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3" name="Oval 32"/>
          <p:cNvSpPr>
            <a:spLocks noChangeArrowheads="1"/>
          </p:cNvSpPr>
          <p:nvPr/>
        </p:nvSpPr>
        <p:spPr bwMode="auto">
          <a:xfrm>
            <a:off x="7924800" y="1905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Oval 33"/>
          <p:cNvSpPr>
            <a:spLocks noChangeArrowheads="1"/>
          </p:cNvSpPr>
          <p:nvPr/>
        </p:nvSpPr>
        <p:spPr bwMode="auto">
          <a:xfrm>
            <a:off x="8077200" y="1905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Text Box 34"/>
          <p:cNvSpPr txBox="1">
            <a:spLocks noChangeArrowheads="1"/>
          </p:cNvSpPr>
          <p:nvPr/>
        </p:nvSpPr>
        <p:spPr bwMode="auto">
          <a:xfrm>
            <a:off x="152400" y="7620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66FF33"/>
                </a:solidFill>
                <a:latin typeface="Verdana" pitchFamily="34" charset="0"/>
              </a:rPr>
              <a:t>Chela of cheliped</a:t>
            </a:r>
          </a:p>
        </p:txBody>
      </p:sp>
      <p:sp>
        <p:nvSpPr>
          <p:cNvPr id="45086" name="Line 35"/>
          <p:cNvSpPr>
            <a:spLocks noChangeShapeType="1"/>
          </p:cNvSpPr>
          <p:nvPr/>
        </p:nvSpPr>
        <p:spPr bwMode="auto">
          <a:xfrm>
            <a:off x="838200" y="1524000"/>
            <a:ext cx="76200" cy="22098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7" name="Text Box 36"/>
          <p:cNvSpPr txBox="1">
            <a:spLocks noChangeArrowheads="1"/>
          </p:cNvSpPr>
          <p:nvPr/>
        </p:nvSpPr>
        <p:spPr bwMode="auto">
          <a:xfrm>
            <a:off x="3200400" y="4724400"/>
            <a:ext cx="190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6600"/>
                </a:solidFill>
                <a:latin typeface="Verdana" pitchFamily="34" charset="0"/>
              </a:rPr>
              <a:t>Fang = 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6600"/>
                </a:solidFill>
                <a:latin typeface="Verdana" pitchFamily="34" charset="0"/>
              </a:rPr>
              <a:t>Chelicera</a:t>
            </a:r>
          </a:p>
        </p:txBody>
      </p:sp>
      <p:sp>
        <p:nvSpPr>
          <p:cNvPr id="45088" name="Line 37"/>
          <p:cNvSpPr>
            <a:spLocks noChangeShapeType="1"/>
          </p:cNvSpPr>
          <p:nvPr/>
        </p:nvSpPr>
        <p:spPr bwMode="auto">
          <a:xfrm flipH="1" flipV="1">
            <a:off x="1981200" y="3429000"/>
            <a:ext cx="1676400" cy="12954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600200" y="2971800"/>
            <a:ext cx="533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3" name="Oval 42"/>
          <p:cNvSpPr/>
          <p:nvPr/>
        </p:nvSpPr>
        <p:spPr>
          <a:xfrm>
            <a:off x="3429000" y="1371600"/>
            <a:ext cx="762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091" name="Line 37"/>
          <p:cNvSpPr>
            <a:spLocks noChangeShapeType="1"/>
          </p:cNvSpPr>
          <p:nvPr/>
        </p:nvSpPr>
        <p:spPr bwMode="auto">
          <a:xfrm flipH="1" flipV="1">
            <a:off x="3733800" y="2286000"/>
            <a:ext cx="76200" cy="23622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>
          <a:xfrm rot="16452920">
            <a:off x="8028782" y="5801518"/>
            <a:ext cx="527050" cy="544513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093" name="Line 37"/>
          <p:cNvSpPr>
            <a:spLocks noChangeShapeType="1"/>
          </p:cNvSpPr>
          <p:nvPr/>
        </p:nvSpPr>
        <p:spPr bwMode="auto">
          <a:xfrm>
            <a:off x="4038600" y="5867400"/>
            <a:ext cx="3962400" cy="3048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94" name="Freeform 21"/>
          <p:cNvSpPr>
            <a:spLocks/>
          </p:cNvSpPr>
          <p:nvPr/>
        </p:nvSpPr>
        <p:spPr bwMode="auto">
          <a:xfrm>
            <a:off x="7772400" y="1981200"/>
            <a:ext cx="76200" cy="152400"/>
          </a:xfrm>
          <a:custGeom>
            <a:avLst/>
            <a:gdLst>
              <a:gd name="T0" fmla="*/ 2147483647 w 301"/>
              <a:gd name="T1" fmla="*/ 2147483647 h 263"/>
              <a:gd name="T2" fmla="*/ 2147483647 w 301"/>
              <a:gd name="T3" fmla="*/ 0 h 263"/>
              <a:gd name="T4" fmla="*/ 2147483647 w 301"/>
              <a:gd name="T5" fmla="*/ 2147483647 h 263"/>
              <a:gd name="T6" fmla="*/ 2147483647 w 301"/>
              <a:gd name="T7" fmla="*/ 2147483647 h 263"/>
              <a:gd name="T8" fmla="*/ 0 w 301"/>
              <a:gd name="T9" fmla="*/ 2147483647 h 2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1"/>
              <a:gd name="T16" fmla="*/ 0 h 263"/>
              <a:gd name="T17" fmla="*/ 301 w 301"/>
              <a:gd name="T18" fmla="*/ 263 h 2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1" h="263">
                <a:moveTo>
                  <a:pt x="301" y="67"/>
                </a:moveTo>
                <a:cubicBezTo>
                  <a:pt x="291" y="35"/>
                  <a:pt x="270" y="32"/>
                  <a:pt x="259" y="0"/>
                </a:cubicBezTo>
                <a:cubicBezTo>
                  <a:pt x="181" y="28"/>
                  <a:pt x="136" y="110"/>
                  <a:pt x="92" y="176"/>
                </a:cubicBezTo>
                <a:cubicBezTo>
                  <a:pt x="75" y="201"/>
                  <a:pt x="59" y="226"/>
                  <a:pt x="42" y="251"/>
                </a:cubicBezTo>
                <a:cubicBezTo>
                  <a:pt x="34" y="263"/>
                  <a:pt x="14" y="251"/>
                  <a:pt x="0" y="25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5" name="Freeform 22"/>
          <p:cNvSpPr>
            <a:spLocks/>
          </p:cNvSpPr>
          <p:nvPr/>
        </p:nvSpPr>
        <p:spPr bwMode="auto">
          <a:xfrm flipH="1">
            <a:off x="8305800" y="1905000"/>
            <a:ext cx="152400" cy="228600"/>
          </a:xfrm>
          <a:custGeom>
            <a:avLst/>
            <a:gdLst>
              <a:gd name="T0" fmla="*/ 2147483647 w 301"/>
              <a:gd name="T1" fmla="*/ 2147483647 h 263"/>
              <a:gd name="T2" fmla="*/ 2147483647 w 301"/>
              <a:gd name="T3" fmla="*/ 0 h 263"/>
              <a:gd name="T4" fmla="*/ 2147483647 w 301"/>
              <a:gd name="T5" fmla="*/ 2147483647 h 263"/>
              <a:gd name="T6" fmla="*/ 2147483647 w 301"/>
              <a:gd name="T7" fmla="*/ 2147483647 h 263"/>
              <a:gd name="T8" fmla="*/ 0 w 301"/>
              <a:gd name="T9" fmla="*/ 2147483647 h 2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1"/>
              <a:gd name="T16" fmla="*/ 0 h 263"/>
              <a:gd name="T17" fmla="*/ 301 w 301"/>
              <a:gd name="T18" fmla="*/ 263 h 2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1" h="263">
                <a:moveTo>
                  <a:pt x="301" y="67"/>
                </a:moveTo>
                <a:cubicBezTo>
                  <a:pt x="291" y="35"/>
                  <a:pt x="270" y="32"/>
                  <a:pt x="259" y="0"/>
                </a:cubicBezTo>
                <a:cubicBezTo>
                  <a:pt x="181" y="28"/>
                  <a:pt x="136" y="110"/>
                  <a:pt x="92" y="176"/>
                </a:cubicBezTo>
                <a:cubicBezTo>
                  <a:pt x="75" y="201"/>
                  <a:pt x="59" y="226"/>
                  <a:pt x="42" y="251"/>
                </a:cubicBezTo>
                <a:cubicBezTo>
                  <a:pt x="34" y="263"/>
                  <a:pt x="14" y="251"/>
                  <a:pt x="0" y="25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5334000" y="4038600"/>
            <a:ext cx="457200" cy="381000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/>
          <a:srcRect l="13675" r="17094" b="11916"/>
          <a:stretch>
            <a:fillRect/>
          </a:stretch>
        </p:blipFill>
        <p:spPr bwMode="auto">
          <a:xfrm>
            <a:off x="2438400" y="0"/>
            <a:ext cx="67056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Oval 41"/>
          <p:cNvSpPr>
            <a:spLocks noChangeArrowheads="1"/>
          </p:cNvSpPr>
          <p:nvPr/>
        </p:nvSpPr>
        <p:spPr bwMode="auto">
          <a:xfrm>
            <a:off x="5410200" y="3810000"/>
            <a:ext cx="990600" cy="838200"/>
          </a:xfrm>
          <a:prstGeom prst="ellipse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Line 40"/>
          <p:cNvSpPr>
            <a:spLocks noChangeShapeType="1"/>
          </p:cNvSpPr>
          <p:nvPr/>
        </p:nvSpPr>
        <p:spPr bwMode="auto">
          <a:xfrm flipV="1">
            <a:off x="5410200" y="4648200"/>
            <a:ext cx="457200" cy="12954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Text Box 38"/>
          <p:cNvSpPr txBox="1">
            <a:spLocks noChangeArrowheads="1"/>
          </p:cNvSpPr>
          <p:nvPr/>
        </p:nvSpPr>
        <p:spPr bwMode="auto">
          <a:xfrm>
            <a:off x="4114800" y="59436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6600"/>
                </a:solidFill>
                <a:latin typeface="Verdana" pitchFamily="34" charset="0"/>
              </a:rPr>
              <a:t>Chelicera </a:t>
            </a:r>
            <a:r>
              <a:rPr lang="en-US" sz="2400" b="1">
                <a:latin typeface="Verdana" pitchFamily="34" charset="0"/>
              </a:rPr>
              <a:t>= modified here as a claw</a:t>
            </a:r>
          </a:p>
        </p:txBody>
      </p: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304800" y="1676400"/>
            <a:ext cx="21336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 Unicode MS" pitchFamily="34" charset="-128"/>
              </a:rPr>
              <a:t>Males clasps females with their 1</a:t>
            </a:r>
            <a:r>
              <a:rPr lang="en-US" sz="2000" baseline="30000">
                <a:latin typeface="Arial Unicode MS" pitchFamily="34" charset="-128"/>
              </a:rPr>
              <a:t>st</a:t>
            </a:r>
            <a:r>
              <a:rPr lang="en-US" sz="2000">
                <a:latin typeface="Arial Unicode MS" pitchFamily="34" charset="-128"/>
              </a:rPr>
              <a:t> periopods = pedipalp. 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Arial Unicode MS" pitchFamily="34" charset="-128"/>
              </a:rPr>
              <a:t>In the males this is much enlarged to form a boxing glove.  In females the 1</a:t>
            </a:r>
            <a:r>
              <a:rPr lang="en-US" sz="2000" baseline="30000">
                <a:latin typeface="Arial Unicode MS" pitchFamily="34" charset="-128"/>
              </a:rPr>
              <a:t>st</a:t>
            </a:r>
            <a:r>
              <a:rPr lang="en-US" sz="2000">
                <a:latin typeface="Arial Unicode MS" pitchFamily="34" charset="-128"/>
              </a:rPr>
              <a:t> periopod or pedipalp is just a regular walking leg.</a:t>
            </a:r>
          </a:p>
        </p:txBody>
      </p:sp>
      <p:sp>
        <p:nvSpPr>
          <p:cNvPr id="46087" name="Text Box 12"/>
          <p:cNvSpPr txBox="1">
            <a:spLocks noChangeArrowheads="1"/>
          </p:cNvSpPr>
          <p:nvPr/>
        </p:nvSpPr>
        <p:spPr bwMode="auto">
          <a:xfrm>
            <a:off x="1371600" y="838200"/>
            <a:ext cx="99060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Verdana" pitchFamily="34" charset="0"/>
              </a:rPr>
              <a:t>Book gills</a:t>
            </a:r>
          </a:p>
        </p:txBody>
      </p:sp>
      <p:sp>
        <p:nvSpPr>
          <p:cNvPr id="46088" name="Line 39"/>
          <p:cNvSpPr>
            <a:spLocks noChangeShapeType="1"/>
          </p:cNvSpPr>
          <p:nvPr/>
        </p:nvSpPr>
        <p:spPr bwMode="auto">
          <a:xfrm>
            <a:off x="2438400" y="914400"/>
            <a:ext cx="2667000" cy="762000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Text Box 7"/>
          <p:cNvSpPr txBox="1">
            <a:spLocks noChangeArrowheads="1"/>
          </p:cNvSpPr>
          <p:nvPr/>
        </p:nvSpPr>
        <p:spPr bwMode="auto">
          <a:xfrm>
            <a:off x="6324600" y="152400"/>
            <a:ext cx="2362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Class: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Merostomata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38400"/>
            <a:ext cx="35052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4724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 Black" pitchFamily="34" charset="0"/>
              </a:rPr>
              <a:t>Prosoma            Opisthosoma</a:t>
            </a:r>
          </a:p>
          <a:p>
            <a:pPr eaLnBrk="0" hangingPunct="0">
              <a:spcBef>
                <a:spcPct val="50000"/>
              </a:spcBef>
            </a:pPr>
            <a:endParaRPr lang="en-US" sz="2000">
              <a:latin typeface="Arial Black" pitchFamily="34" charset="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990600" y="4191000"/>
            <a:ext cx="1371600" cy="1828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422525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495800" y="49371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 Black" pitchFamily="34" charset="0"/>
              </a:rPr>
              <a:t>Cephalothorax     Abdomen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V="1">
            <a:off x="5638800" y="3276600"/>
            <a:ext cx="838200" cy="1676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V="1">
            <a:off x="7543800" y="3657600"/>
            <a:ext cx="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2971800" y="4343400"/>
            <a:ext cx="152400" cy="1600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838200" y="17526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Verdana" pitchFamily="34" charset="0"/>
              </a:rPr>
              <a:t>Chelicerata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5334000" y="17526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Verdana" pitchFamily="34" charset="0"/>
              </a:rPr>
              <a:t>Crustacea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057400" y="425450"/>
            <a:ext cx="533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600">
                <a:latin typeface="Arial Black" pitchFamily="34" charset="0"/>
              </a:rPr>
              <a:t>TAGMOSIS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6096000" y="6096000"/>
            <a:ext cx="16002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Verdana" pitchFamily="34" charset="0"/>
              </a:rPr>
              <a:t>Gills only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457200" y="1371600"/>
            <a:ext cx="57150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Verdana" pitchFamily="34" charset="0"/>
              </a:rPr>
              <a:t>Book lungs/B. gills &amp; tracheal system</a:t>
            </a:r>
          </a:p>
        </p:txBody>
      </p:sp>
      <p:sp>
        <p:nvSpPr>
          <p:cNvPr id="47119" name="Text Box 17"/>
          <p:cNvSpPr txBox="1">
            <a:spLocks noChangeArrowheads="1"/>
          </p:cNvSpPr>
          <p:nvPr/>
        </p:nvSpPr>
        <p:spPr bwMode="auto">
          <a:xfrm>
            <a:off x="4419600" y="5486400"/>
            <a:ext cx="4191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/>
              <a:t>Crustacea belong to the mob, they’ve been punched in their nose so gills do the job.</a:t>
            </a: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228600" y="6248400"/>
            <a:ext cx="434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 Black" pitchFamily="34" charset="0"/>
              </a:rPr>
              <a:t>(Cephalothorax)  (Abdomen)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168525" y="762000"/>
            <a:ext cx="526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Verdana" pitchFamily="34" charset="0"/>
              </a:rPr>
              <a:t>Phylum</a:t>
            </a:r>
            <a:r>
              <a:rPr lang="en-US" sz="3600">
                <a:latin typeface="Verdana" pitchFamily="34" charset="0"/>
              </a:rPr>
              <a:t> </a:t>
            </a:r>
          </a:p>
          <a:p>
            <a:r>
              <a:rPr lang="en-US" sz="6000" b="1">
                <a:solidFill>
                  <a:schemeClr val="accent2"/>
                </a:solidFill>
                <a:latin typeface="Verdana" pitchFamily="34" charset="0"/>
              </a:rPr>
              <a:t>Arthropoda</a:t>
            </a:r>
          </a:p>
          <a:p>
            <a:endParaRPr lang="en-US" sz="2800" b="1"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</a:t>
            </a:r>
          </a:p>
          <a:p>
            <a:r>
              <a:rPr lang="en-US" sz="3600" b="1">
                <a:solidFill>
                  <a:srgbClr val="92D050"/>
                </a:solidFill>
                <a:latin typeface="Verdana" pitchFamily="34" charset="0"/>
              </a:rPr>
              <a:t>Myriapoda</a:t>
            </a:r>
            <a:endParaRPr lang="en-US" sz="4400" b="1">
              <a:solidFill>
                <a:srgbClr val="92D050"/>
              </a:solidFill>
              <a:latin typeface="Verdana" pitchFamily="34" charset="0"/>
            </a:endParaRPr>
          </a:p>
          <a:p>
            <a:r>
              <a:rPr lang="en-US" sz="3600" b="1">
                <a:latin typeface="Verdana" pitchFamily="34" charset="0"/>
              </a:rPr>
              <a:t>               </a:t>
            </a:r>
            <a:r>
              <a:rPr lang="en-US" sz="2800" b="1">
                <a:solidFill>
                  <a:srgbClr val="008000"/>
                </a:solidFill>
                <a:latin typeface="Verdana" pitchFamily="34" charset="0"/>
              </a:rPr>
              <a:t>‘DIC’ or ‘CID’</a:t>
            </a:r>
          </a:p>
          <a:p>
            <a:r>
              <a:rPr lang="en-US" sz="2800">
                <a:latin typeface="Verdana" pitchFamily="34" charset="0"/>
              </a:rPr>
              <a:t>	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Chilopoda</a:t>
            </a:r>
          </a:p>
          <a:p>
            <a:r>
              <a:rPr lang="en-US" sz="2800">
                <a:latin typeface="Verdana" pitchFamily="34" charset="0"/>
              </a:rPr>
              <a:t>	Class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Diplopoda</a:t>
            </a:r>
          </a:p>
          <a:p>
            <a:r>
              <a:rPr lang="en-US" b="1">
                <a:latin typeface="Verdana" pitchFamily="34" charset="0"/>
              </a:rPr>
              <a:t>Which one has most legs per segment?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Microsoft Office PowerPoint</Application>
  <PresentationFormat>On-screen Show (4:3)</PresentationFormat>
  <Paragraphs>272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Paint Shop Pro 5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Florida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hancock</dc:creator>
  <cp:lastModifiedBy>hancock</cp:lastModifiedBy>
  <cp:revision>1</cp:revision>
  <dcterms:created xsi:type="dcterms:W3CDTF">2009-07-31T13:42:09Z</dcterms:created>
  <dcterms:modified xsi:type="dcterms:W3CDTF">2009-07-31T13:42:32Z</dcterms:modified>
</cp:coreProperties>
</file>